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9" r:id="rId4"/>
    <p:sldId id="277" r:id="rId5"/>
    <p:sldId id="260" r:id="rId6"/>
    <p:sldId id="261" r:id="rId7"/>
    <p:sldId id="278" r:id="rId8"/>
    <p:sldId id="262" r:id="rId9"/>
    <p:sldId id="263" r:id="rId10"/>
    <p:sldId id="265" r:id="rId11"/>
    <p:sldId id="266" r:id="rId12"/>
    <p:sldId id="269" r:id="rId13"/>
    <p:sldId id="267" r:id="rId14"/>
    <p:sldId id="268" r:id="rId15"/>
    <p:sldId id="275" r:id="rId16"/>
    <p:sldId id="27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232"/>
    <a:srgbClr val="E0235D"/>
    <a:srgbClr val="FF0027"/>
    <a:srgbClr val="D83C12"/>
    <a:srgbClr val="FB5353"/>
    <a:srgbClr val="5376A5"/>
    <a:srgbClr val="4472C4"/>
    <a:srgbClr val="3E50B4"/>
    <a:srgbClr val="CF5901"/>
    <a:srgbClr val="E964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85" autoAdjust="0"/>
    <p:restoredTop sz="94249" autoAdjust="0"/>
  </p:normalViewPr>
  <p:slideViewPr>
    <p:cSldViewPr snapToGrid="0">
      <p:cViewPr varScale="1">
        <p:scale>
          <a:sx n="83" d="100"/>
          <a:sy n="83" d="100"/>
        </p:scale>
        <p:origin x="16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vel Mazánek" userId="2326048c-5ed3-420a-840a-5aaa70e98038" providerId="ADAL" clId="{E0D253A6-0C61-4944-8E32-35F3C9EFD0C9}"/>
    <pc:docChg chg="undo redo custSel addSld delSld modSld sldOrd">
      <pc:chgData name="Pavel Mazánek" userId="2326048c-5ed3-420a-840a-5aaa70e98038" providerId="ADAL" clId="{E0D253A6-0C61-4944-8E32-35F3C9EFD0C9}" dt="2017-12-01T17:36:26.645" v="2976" actId="20577"/>
      <pc:docMkLst>
        <pc:docMk/>
      </pc:docMkLst>
      <pc:sldChg chg="modSp">
        <pc:chgData name="Pavel Mazánek" userId="2326048c-5ed3-420a-840a-5aaa70e98038" providerId="ADAL" clId="{E0D253A6-0C61-4944-8E32-35F3C9EFD0C9}" dt="2017-12-01T16:25:42.779" v="1190" actId="1076"/>
        <pc:sldMkLst>
          <pc:docMk/>
          <pc:sldMk cId="2492473418" sldId="262"/>
        </pc:sldMkLst>
        <pc:spChg chg="mod">
          <ac:chgData name="Pavel Mazánek" userId="2326048c-5ed3-420a-840a-5aaa70e98038" providerId="ADAL" clId="{E0D253A6-0C61-4944-8E32-35F3C9EFD0C9}" dt="2017-12-01T16:25:42.779" v="1190" actId="1076"/>
          <ac:spMkLst>
            <pc:docMk/>
            <pc:sldMk cId="2492473418" sldId="262"/>
            <ac:spMk id="6" creationId="{00000000-0000-0000-0000-000000000000}"/>
          </ac:spMkLst>
        </pc:spChg>
      </pc:sldChg>
      <pc:sldChg chg="del">
        <pc:chgData name="Pavel Mazánek" userId="2326048c-5ed3-420a-840a-5aaa70e98038" providerId="ADAL" clId="{E0D253A6-0C61-4944-8E32-35F3C9EFD0C9}" dt="2017-12-01T16:54:39.684" v="1915" actId="2696"/>
        <pc:sldMkLst>
          <pc:docMk/>
          <pc:sldMk cId="4197767323" sldId="270"/>
        </pc:sldMkLst>
      </pc:sldChg>
      <pc:sldChg chg="del">
        <pc:chgData name="Pavel Mazánek" userId="2326048c-5ed3-420a-840a-5aaa70e98038" providerId="ADAL" clId="{E0D253A6-0C61-4944-8E32-35F3C9EFD0C9}" dt="2017-12-01T16:54:56.954" v="1916" actId="2696"/>
        <pc:sldMkLst>
          <pc:docMk/>
          <pc:sldMk cId="3717730458" sldId="271"/>
        </pc:sldMkLst>
      </pc:sldChg>
      <pc:sldChg chg="del">
        <pc:chgData name="Pavel Mazánek" userId="2326048c-5ed3-420a-840a-5aaa70e98038" providerId="ADAL" clId="{E0D253A6-0C61-4944-8E32-35F3C9EFD0C9}" dt="2017-12-01T16:55:29.850" v="1917" actId="2696"/>
        <pc:sldMkLst>
          <pc:docMk/>
          <pc:sldMk cId="1469551133" sldId="273"/>
        </pc:sldMkLst>
      </pc:sldChg>
      <pc:sldChg chg="addSp delSp modSp ord">
        <pc:chgData name="Pavel Mazánek" userId="2326048c-5ed3-420a-840a-5aaa70e98038" providerId="ADAL" clId="{E0D253A6-0C61-4944-8E32-35F3C9EFD0C9}" dt="2017-12-01T17:36:26.645" v="2976" actId="20577"/>
        <pc:sldMkLst>
          <pc:docMk/>
          <pc:sldMk cId="2698773750" sldId="275"/>
        </pc:sldMkLst>
        <pc:spChg chg="del">
          <ac:chgData name="Pavel Mazánek" userId="2326048c-5ed3-420a-840a-5aaa70e98038" providerId="ADAL" clId="{E0D253A6-0C61-4944-8E32-35F3C9EFD0C9}" dt="2017-12-01T16:56:32.368" v="1953" actId="478"/>
          <ac:spMkLst>
            <pc:docMk/>
            <pc:sldMk cId="2698773750" sldId="275"/>
            <ac:spMk id="4" creationId="{0159F62F-D85A-4E46-9F0E-EB0CC839C5D0}"/>
          </ac:spMkLst>
        </pc:spChg>
        <pc:spChg chg="add mod">
          <ac:chgData name="Pavel Mazánek" userId="2326048c-5ed3-420a-840a-5aaa70e98038" providerId="ADAL" clId="{E0D253A6-0C61-4944-8E32-35F3C9EFD0C9}" dt="2017-12-01T17:28:16.204" v="2545" actId="20577"/>
          <ac:spMkLst>
            <pc:docMk/>
            <pc:sldMk cId="2698773750" sldId="275"/>
            <ac:spMk id="9" creationId="{BCBCE9A9-9FAD-4784-BAF4-043D2E3F5223}"/>
          </ac:spMkLst>
        </pc:spChg>
        <pc:spChg chg="add del">
          <ac:chgData name="Pavel Mazánek" userId="2326048c-5ed3-420a-840a-5aaa70e98038" providerId="ADAL" clId="{E0D253A6-0C61-4944-8E32-35F3C9EFD0C9}" dt="2017-12-01T17:26:23.681" v="2404" actId="478"/>
          <ac:spMkLst>
            <pc:docMk/>
            <pc:sldMk cId="2698773750" sldId="275"/>
            <ac:spMk id="12" creationId="{1F932AC4-369D-4763-9AD4-74DEDA1D8D80}"/>
          </ac:spMkLst>
        </pc:spChg>
        <pc:spChg chg="add mod">
          <ac:chgData name="Pavel Mazánek" userId="2326048c-5ed3-420a-840a-5aaa70e98038" providerId="ADAL" clId="{E0D253A6-0C61-4944-8E32-35F3C9EFD0C9}" dt="2017-12-01T17:36:26.645" v="2976" actId="20577"/>
          <ac:spMkLst>
            <pc:docMk/>
            <pc:sldMk cId="2698773750" sldId="275"/>
            <ac:spMk id="13" creationId="{F83F548A-819E-4FCA-8600-7F4FF71C6F02}"/>
          </ac:spMkLst>
        </pc:spChg>
        <pc:spChg chg="mod">
          <ac:chgData name="Pavel Mazánek" userId="2326048c-5ed3-420a-840a-5aaa70e98038" providerId="ADAL" clId="{E0D253A6-0C61-4944-8E32-35F3C9EFD0C9}" dt="2017-12-01T16:58:03.341" v="1961" actId="1076"/>
          <ac:spMkLst>
            <pc:docMk/>
            <pc:sldMk cId="2698773750" sldId="275"/>
            <ac:spMk id="14" creationId="{320E455C-921C-4F09-9132-9957176A616B}"/>
          </ac:spMkLst>
        </pc:spChg>
        <pc:picChg chg="del">
          <ac:chgData name="Pavel Mazánek" userId="2326048c-5ed3-420a-840a-5aaa70e98038" providerId="ADAL" clId="{E0D253A6-0C61-4944-8E32-35F3C9EFD0C9}" dt="2017-12-01T16:57:21.641" v="1960" actId="478"/>
          <ac:picMkLst>
            <pc:docMk/>
            <pc:sldMk cId="2698773750" sldId="275"/>
            <ac:picMk id="2" creationId="{9202B0CA-13FA-46C5-9EC7-7E7BF522E6E6}"/>
          </ac:picMkLst>
        </pc:picChg>
        <pc:picChg chg="add mod">
          <ac:chgData name="Pavel Mazánek" userId="2326048c-5ed3-420a-840a-5aaa70e98038" providerId="ADAL" clId="{E0D253A6-0C61-4944-8E32-35F3C9EFD0C9}" dt="2017-12-01T17:11:15.368" v="2012" actId="14861"/>
          <ac:picMkLst>
            <pc:docMk/>
            <pc:sldMk cId="2698773750" sldId="275"/>
            <ac:picMk id="5" creationId="{7DFDB2D0-052E-4490-8E24-A576DA9E3D7C}"/>
          </ac:picMkLst>
        </pc:picChg>
      </pc:sldChg>
      <pc:sldChg chg="addSp modSp">
        <pc:chgData name="Pavel Mazánek" userId="2326048c-5ed3-420a-840a-5aaa70e98038" providerId="ADAL" clId="{E0D253A6-0C61-4944-8E32-35F3C9EFD0C9}" dt="2017-12-01T16:27:04.675" v="1198" actId="1076"/>
        <pc:sldMkLst>
          <pc:docMk/>
          <pc:sldMk cId="1095234570" sldId="277"/>
        </pc:sldMkLst>
        <pc:spChg chg="mod">
          <ac:chgData name="Pavel Mazánek" userId="2326048c-5ed3-420a-840a-5aaa70e98038" providerId="ADAL" clId="{E0D253A6-0C61-4944-8E32-35F3C9EFD0C9}" dt="2017-12-01T16:26:52.154" v="1196" actId="208"/>
          <ac:spMkLst>
            <pc:docMk/>
            <pc:sldMk cId="1095234570" sldId="277"/>
            <ac:spMk id="15" creationId="{B312B889-6D25-482E-9930-3E08991AA370}"/>
          </ac:spMkLst>
        </pc:spChg>
        <pc:spChg chg="add mod ord">
          <ac:chgData name="Pavel Mazánek" userId="2326048c-5ed3-420a-840a-5aaa70e98038" providerId="ADAL" clId="{E0D253A6-0C61-4944-8E32-35F3C9EFD0C9}" dt="2017-12-01T16:26:03.307" v="1193" actId="14100"/>
          <ac:spMkLst>
            <pc:docMk/>
            <pc:sldMk cId="1095234570" sldId="277"/>
            <ac:spMk id="16" creationId="{5D3234CC-E713-4241-A9E0-5952B9008F95}"/>
          </ac:spMkLst>
        </pc:spChg>
        <pc:spChg chg="mod">
          <ac:chgData name="Pavel Mazánek" userId="2326048c-5ed3-420a-840a-5aaa70e98038" providerId="ADAL" clId="{E0D253A6-0C61-4944-8E32-35F3C9EFD0C9}" dt="2017-12-01T16:27:04.675" v="1198" actId="1076"/>
          <ac:spMkLst>
            <pc:docMk/>
            <pc:sldMk cId="1095234570" sldId="277"/>
            <ac:spMk id="18" creationId="{EE1E8D50-19F3-4D8D-9259-90DB2EC81C78}"/>
          </ac:spMkLst>
        </pc:spChg>
      </pc:sldChg>
      <pc:sldChg chg="addSp delSp modSp add">
        <pc:chgData name="Pavel Mazánek" userId="2326048c-5ed3-420a-840a-5aaa70e98038" providerId="ADAL" clId="{E0D253A6-0C61-4944-8E32-35F3C9EFD0C9}" dt="2017-12-01T16:53:50.163" v="1914" actId="6549"/>
        <pc:sldMkLst>
          <pc:docMk/>
          <pc:sldMk cId="1647407798" sldId="278"/>
        </pc:sldMkLst>
        <pc:spChg chg="add del">
          <ac:chgData name="Pavel Mazánek" userId="2326048c-5ed3-420a-840a-5aaa70e98038" providerId="ADAL" clId="{E0D253A6-0C61-4944-8E32-35F3C9EFD0C9}" dt="2017-12-01T16:00:05.559" v="403" actId="6549"/>
          <ac:spMkLst>
            <pc:docMk/>
            <pc:sldMk cId="1647407798" sldId="278"/>
            <ac:spMk id="2" creationId="{8E697DE0-EC8C-4E42-AC68-1E2379F8F933}"/>
          </ac:spMkLst>
        </pc:spChg>
        <pc:spChg chg="add del">
          <ac:chgData name="Pavel Mazánek" userId="2326048c-5ed3-420a-840a-5aaa70e98038" providerId="ADAL" clId="{E0D253A6-0C61-4944-8E32-35F3C9EFD0C9}" dt="2017-12-01T16:00:15.815" v="406" actId="6549"/>
          <ac:spMkLst>
            <pc:docMk/>
            <pc:sldMk cId="1647407798" sldId="278"/>
            <ac:spMk id="3" creationId="{E11C5AD9-0707-4BCD-8F7B-8A819ED9265C}"/>
          </ac:spMkLst>
        </pc:spChg>
        <pc:spChg chg="add del mod">
          <ac:chgData name="Pavel Mazánek" userId="2326048c-5ed3-420a-840a-5aaa70e98038" providerId="ADAL" clId="{E0D253A6-0C61-4944-8E32-35F3C9EFD0C9}" dt="2017-12-01T16:07:19.018" v="620" actId="478"/>
          <ac:spMkLst>
            <pc:docMk/>
            <pc:sldMk cId="1647407798" sldId="278"/>
            <ac:spMk id="4" creationId="{61E6C18F-29EA-4390-9C9B-AD521EF9A040}"/>
          </ac:spMkLst>
        </pc:spChg>
        <pc:spChg chg="mod">
          <ac:chgData name="Pavel Mazánek" userId="2326048c-5ed3-420a-840a-5aaa70e98038" providerId="ADAL" clId="{E0D253A6-0C61-4944-8E32-35F3C9EFD0C9}" dt="2017-12-01T15:41:07.224" v="201" actId="20577"/>
          <ac:spMkLst>
            <pc:docMk/>
            <pc:sldMk cId="1647407798" sldId="278"/>
            <ac:spMk id="12" creationId="{37E51CC7-555B-4DB0-AC8A-314BCB2651E8}"/>
          </ac:spMkLst>
        </pc:spChg>
        <pc:spChg chg="del mod">
          <ac:chgData name="Pavel Mazánek" userId="2326048c-5ed3-420a-840a-5aaa70e98038" providerId="ADAL" clId="{E0D253A6-0C61-4944-8E32-35F3C9EFD0C9}" dt="2017-12-01T16:22:21.014" v="1093" actId="478"/>
          <ac:spMkLst>
            <pc:docMk/>
            <pc:sldMk cId="1647407798" sldId="278"/>
            <ac:spMk id="13" creationId="{CB0A4E06-EB06-401A-B4D5-6ED8F42349F3}"/>
          </ac:spMkLst>
        </pc:spChg>
        <pc:spChg chg="mod">
          <ac:chgData name="Pavel Mazánek" userId="2326048c-5ed3-420a-840a-5aaa70e98038" providerId="ADAL" clId="{E0D253A6-0C61-4944-8E32-35F3C9EFD0C9}" dt="2017-12-01T16:05:36.052" v="552" actId="1076"/>
          <ac:spMkLst>
            <pc:docMk/>
            <pc:sldMk cId="1647407798" sldId="278"/>
            <ac:spMk id="14" creationId="{320E455C-921C-4F09-9132-9957176A616B}"/>
          </ac:spMkLst>
        </pc:spChg>
        <pc:spChg chg="mod">
          <ac:chgData name="Pavel Mazánek" userId="2326048c-5ed3-420a-840a-5aaa70e98038" providerId="ADAL" clId="{E0D253A6-0C61-4944-8E32-35F3C9EFD0C9}" dt="2017-12-01T16:24:16.742" v="1185" actId="14100"/>
          <ac:spMkLst>
            <pc:docMk/>
            <pc:sldMk cId="1647407798" sldId="278"/>
            <ac:spMk id="15" creationId="{B312B889-6D25-482E-9930-3E08991AA370}"/>
          </ac:spMkLst>
        </pc:spChg>
        <pc:spChg chg="add mod">
          <ac:chgData name="Pavel Mazánek" userId="2326048c-5ed3-420a-840a-5aaa70e98038" providerId="ADAL" clId="{E0D253A6-0C61-4944-8E32-35F3C9EFD0C9}" dt="2017-12-01T16:32:40.330" v="1240" actId="14100"/>
          <ac:spMkLst>
            <pc:docMk/>
            <pc:sldMk cId="1647407798" sldId="278"/>
            <ac:spMk id="16" creationId="{A22FBF2D-202C-41B4-87EA-47CA22872835}"/>
          </ac:spMkLst>
        </pc:spChg>
        <pc:spChg chg="mod">
          <ac:chgData name="Pavel Mazánek" userId="2326048c-5ed3-420a-840a-5aaa70e98038" providerId="ADAL" clId="{E0D253A6-0C61-4944-8E32-35F3C9EFD0C9}" dt="2017-12-01T16:53:50.163" v="1914" actId="6549"/>
          <ac:spMkLst>
            <pc:docMk/>
            <pc:sldMk cId="1647407798" sldId="278"/>
            <ac:spMk id="18" creationId="{EE1E8D50-19F3-4D8D-9259-90DB2EC81C78}"/>
          </ac:spMkLst>
        </pc:spChg>
        <pc:spChg chg="add mod">
          <ac:chgData name="Pavel Mazánek" userId="2326048c-5ed3-420a-840a-5aaa70e98038" providerId="ADAL" clId="{E0D253A6-0C61-4944-8E32-35F3C9EFD0C9}" dt="2017-12-01T16:22:31.042" v="1100" actId="20577"/>
          <ac:spMkLst>
            <pc:docMk/>
            <pc:sldMk cId="1647407798" sldId="278"/>
            <ac:spMk id="22" creationId="{8AC2D5F7-25CE-4F20-BA36-F0EC9124A56D}"/>
          </ac:spMkLst>
        </pc:spChg>
        <pc:spChg chg="add mod">
          <ac:chgData name="Pavel Mazánek" userId="2326048c-5ed3-420a-840a-5aaa70e98038" providerId="ADAL" clId="{E0D253A6-0C61-4944-8E32-35F3C9EFD0C9}" dt="2017-12-01T16:24:23.078" v="1187" actId="404"/>
          <ac:spMkLst>
            <pc:docMk/>
            <pc:sldMk cId="1647407798" sldId="278"/>
            <ac:spMk id="23" creationId="{B59B3CFC-8808-4AC2-A011-6F2EBEA7D1BA}"/>
          </ac:spMkLst>
        </pc:spChg>
        <pc:spChg chg="add mod ord">
          <ac:chgData name="Pavel Mazánek" userId="2326048c-5ed3-420a-840a-5aaa70e98038" providerId="ADAL" clId="{E0D253A6-0C61-4944-8E32-35F3C9EFD0C9}" dt="2017-12-01T16:27:22.717" v="1201" actId="14100"/>
          <ac:spMkLst>
            <pc:docMk/>
            <pc:sldMk cId="1647407798" sldId="278"/>
            <ac:spMk id="24" creationId="{BBE5C8A8-990A-4345-89D1-6B8B88D28300}"/>
          </ac:spMkLst>
        </pc:spChg>
        <pc:picChg chg="del">
          <ac:chgData name="Pavel Mazánek" userId="2326048c-5ed3-420a-840a-5aaa70e98038" providerId="ADAL" clId="{E0D253A6-0C61-4944-8E32-35F3C9EFD0C9}" dt="2017-12-01T15:54:54.086" v="283" actId="478"/>
          <ac:picMkLst>
            <pc:docMk/>
            <pc:sldMk cId="1647407798" sldId="278"/>
            <ac:picMk id="7" creationId="{00478790-1CB6-4033-8C88-D75644DBB56B}"/>
          </ac:picMkLst>
        </pc:picChg>
        <pc:picChg chg="del">
          <ac:chgData name="Pavel Mazánek" userId="2326048c-5ed3-420a-840a-5aaa70e98038" providerId="ADAL" clId="{E0D253A6-0C61-4944-8E32-35F3C9EFD0C9}" dt="2017-12-01T16:22:12.690" v="1088" actId="478"/>
          <ac:picMkLst>
            <pc:docMk/>
            <pc:sldMk cId="1647407798" sldId="278"/>
            <ac:picMk id="10" creationId="{DD1BD4A9-04FC-4C43-99B0-B45FB211374A}"/>
          </ac:picMkLst>
        </pc:picChg>
        <pc:picChg chg="add mod">
          <ac:chgData name="Pavel Mazánek" userId="2326048c-5ed3-420a-840a-5aaa70e98038" providerId="ADAL" clId="{E0D253A6-0C61-4944-8E32-35F3C9EFD0C9}" dt="2017-12-01T16:28:01.503" v="1205" actId="1076"/>
          <ac:picMkLst>
            <pc:docMk/>
            <pc:sldMk cId="1647407798" sldId="278"/>
            <ac:picMk id="17" creationId="{1C1A3764-A33F-4610-847B-A465DD1236CF}"/>
          </ac:picMkLst>
        </pc:picChg>
        <pc:picChg chg="add del">
          <ac:chgData name="Pavel Mazánek" userId="2326048c-5ed3-420a-840a-5aaa70e98038" providerId="ADAL" clId="{E0D253A6-0C61-4944-8E32-35F3C9EFD0C9}" dt="2017-12-01T16:08:24.074" v="644" actId="6549"/>
          <ac:picMkLst>
            <pc:docMk/>
            <pc:sldMk cId="1647407798" sldId="278"/>
            <ac:picMk id="20" creationId="{4D4F94FE-7C4A-4CB9-8A44-43BFBFC7EED7}"/>
          </ac:picMkLst>
        </pc:picChg>
        <pc:picChg chg="add del mod">
          <ac:chgData name="Pavel Mazánek" userId="2326048c-5ed3-420a-840a-5aaa70e98038" providerId="ADAL" clId="{E0D253A6-0C61-4944-8E32-35F3C9EFD0C9}" dt="2017-12-01T16:29:37.318" v="1222" actId="478"/>
          <ac:picMkLst>
            <pc:docMk/>
            <pc:sldMk cId="1647407798" sldId="278"/>
            <ac:picMk id="25" creationId="{C976A01F-D94C-4B5F-BADD-4BAEDCC93141}"/>
          </ac:picMkLst>
        </pc:picChg>
        <pc:picChg chg="add del mod">
          <ac:chgData name="Pavel Mazánek" userId="2326048c-5ed3-420a-840a-5aaa70e98038" providerId="ADAL" clId="{E0D253A6-0C61-4944-8E32-35F3C9EFD0C9}" dt="2017-12-01T16:31:10.382" v="1225" actId="478"/>
          <ac:picMkLst>
            <pc:docMk/>
            <pc:sldMk cId="1647407798" sldId="278"/>
            <ac:picMk id="26" creationId="{F630CC45-DCB6-4BBE-BDA2-63474E98DB46}"/>
          </ac:picMkLst>
        </pc:picChg>
        <pc:picChg chg="add mod">
          <ac:chgData name="Pavel Mazánek" userId="2326048c-5ed3-420a-840a-5aaa70e98038" providerId="ADAL" clId="{E0D253A6-0C61-4944-8E32-35F3C9EFD0C9}" dt="2017-12-01T16:31:50.191" v="1232" actId="1076"/>
          <ac:picMkLst>
            <pc:docMk/>
            <pc:sldMk cId="1647407798" sldId="278"/>
            <ac:picMk id="27" creationId="{DC3C73DB-5668-43E0-AFC8-899EDD88C47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385AED-3F98-493C-AFEC-1EBDC6BE5D5F}"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BF0A77-F58A-4038-8933-6B7690E174A6}" type="slidenum">
              <a:rPr lang="en-US" smtClean="0"/>
              <a:t>‹#›</a:t>
            </a:fld>
            <a:endParaRPr lang="en-US"/>
          </a:p>
        </p:txBody>
      </p:sp>
    </p:spTree>
    <p:extLst>
      <p:ext uri="{BB962C8B-B14F-4D97-AF65-F5344CB8AC3E}">
        <p14:creationId xmlns:p14="http://schemas.microsoft.com/office/powerpoint/2010/main" val="1553762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twitter.com/intent/like?tweet_id=661625230297821184&amp;screen_name=ericrtest3"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twitter.com/intent/like/complete?tweet_id=661625230297821184&amp;screen_name=ericrtest3&amp;already_favorited=false"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BF0A77-F58A-4038-8933-6B7690E174A6}" type="slidenum">
              <a:rPr lang="en-US" smtClean="0"/>
              <a:t>2</a:t>
            </a:fld>
            <a:endParaRPr lang="en-US"/>
          </a:p>
        </p:txBody>
      </p:sp>
    </p:spTree>
    <p:extLst>
      <p:ext uri="{BB962C8B-B14F-4D97-AF65-F5344CB8AC3E}">
        <p14:creationId xmlns:p14="http://schemas.microsoft.com/office/powerpoint/2010/main" val="3304001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BF0A77-F58A-4038-8933-6B7690E174A6}" type="slidenum">
              <a:rPr lang="en-US" smtClean="0"/>
              <a:t>16</a:t>
            </a:fld>
            <a:endParaRPr lang="en-US"/>
          </a:p>
        </p:txBody>
      </p:sp>
    </p:spTree>
    <p:extLst>
      <p:ext uri="{BB962C8B-B14F-4D97-AF65-F5344CB8AC3E}">
        <p14:creationId xmlns:p14="http://schemas.microsoft.com/office/powerpoint/2010/main" val="282658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sz="1200" kern="1200" dirty="0">
                <a:solidFill>
                  <a:schemeClr val="tx1"/>
                </a:solidFill>
                <a:effectLst/>
                <a:latin typeface="+mn-lt"/>
                <a:ea typeface="+mn-ea"/>
                <a:cs typeface="+mn-cs"/>
              </a:rPr>
              <a:t>Máme web https://www.example.com/</a:t>
            </a:r>
            <a:r>
              <a:rPr lang="cs-CZ" sz="1200" kern="1200" dirty="0" err="1">
                <a:solidFill>
                  <a:schemeClr val="tx1"/>
                </a:solidFill>
                <a:effectLst/>
                <a:latin typeface="+mn-lt"/>
                <a:ea typeface="+mn-ea"/>
                <a:cs typeface="+mn-cs"/>
              </a:rPr>
              <a:t>transferMoney.php</a:t>
            </a:r>
            <a:r>
              <a:rPr lang="cs-CZ" sz="1200" kern="1200" dirty="0">
                <a:solidFill>
                  <a:schemeClr val="tx1"/>
                </a:solidFill>
                <a:effectLst/>
                <a:latin typeface="+mn-lt"/>
                <a:ea typeface="+mn-ea"/>
                <a:cs typeface="+mn-cs"/>
              </a:rPr>
              <a:t>, který prostřednictvím metody POST přijímá následující parametry </a:t>
            </a:r>
            <a:r>
              <a:rPr lang="cs-CZ" sz="1200" kern="1200" dirty="0" err="1">
                <a:solidFill>
                  <a:schemeClr val="tx1"/>
                </a:solidFill>
                <a:effectLst/>
                <a:latin typeface="+mn-lt"/>
                <a:ea typeface="+mn-ea"/>
                <a:cs typeface="+mn-cs"/>
              </a:rPr>
              <a:t>amount</a:t>
            </a:r>
            <a:r>
              <a:rPr lang="cs-CZ" sz="1200" kern="1200" dirty="0">
                <a:solidFill>
                  <a:schemeClr val="tx1"/>
                </a:solidFill>
                <a:effectLst/>
                <a:latin typeface="+mn-lt"/>
                <a:ea typeface="+mn-ea"/>
                <a:cs typeface="+mn-cs"/>
              </a:rPr>
              <a:t>=100&amp;fromAccount=12589602. Podobná aplikace bude fungovat následujícím způsobem: </a:t>
            </a:r>
            <a:endParaRPr lang="en-US"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1) Aplikace příjme parametry prostřednictvím metody POST </a:t>
            </a:r>
            <a:endParaRPr lang="en-US"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2) Dále vytvoří vlastní POST požadavek na jiný komponent, který se umísťuje na </a:t>
            </a:r>
            <a:r>
              <a:rPr lang="cs-CZ" sz="1200" kern="1200" dirty="0" err="1">
                <a:solidFill>
                  <a:schemeClr val="tx1"/>
                </a:solidFill>
                <a:effectLst/>
                <a:latin typeface="+mn-lt"/>
                <a:ea typeface="+mn-ea"/>
                <a:cs typeface="+mn-cs"/>
              </a:rPr>
              <a:t>backendu</a:t>
            </a:r>
            <a:r>
              <a:rPr lang="cs-CZ" sz="1200" kern="1200" dirty="0">
                <a:solidFill>
                  <a:schemeClr val="tx1"/>
                </a:solidFill>
                <a:effectLst/>
                <a:latin typeface="+mn-lt"/>
                <a:ea typeface="+mn-ea"/>
                <a:cs typeface="+mn-cs"/>
              </a:rPr>
              <a:t> webové stránky.</a:t>
            </a:r>
            <a:endParaRPr lang="en-US"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3) Tento prvek následně provádí peněžní transakci s fixně daným parametrem </a:t>
            </a:r>
            <a:r>
              <a:rPr lang="cs-CZ" sz="1200" kern="1200" dirty="0" err="1">
                <a:solidFill>
                  <a:schemeClr val="tx1"/>
                </a:solidFill>
                <a:effectLst/>
                <a:latin typeface="+mn-lt"/>
                <a:ea typeface="+mn-ea"/>
                <a:cs typeface="+mn-cs"/>
              </a:rPr>
              <a:t>toAccount</a:t>
            </a:r>
            <a:endParaRPr lang="en-US"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Slabina muže se nacházet například v tom, že </a:t>
            </a:r>
            <a:r>
              <a:rPr lang="cs-CZ" sz="1200" kern="1200" dirty="0" err="1">
                <a:solidFill>
                  <a:schemeClr val="tx1"/>
                </a:solidFill>
                <a:effectLst/>
                <a:latin typeface="+mn-lt"/>
                <a:ea typeface="+mn-ea"/>
                <a:cs typeface="+mn-cs"/>
              </a:rPr>
              <a:t>backend</a:t>
            </a:r>
            <a:r>
              <a:rPr lang="cs-CZ" sz="1200" kern="1200" dirty="0">
                <a:solidFill>
                  <a:schemeClr val="tx1"/>
                </a:solidFill>
                <a:effectLst/>
                <a:latin typeface="+mn-lt"/>
                <a:ea typeface="+mn-ea"/>
                <a:cs typeface="+mn-cs"/>
              </a:rPr>
              <a:t> při obdržení nějakého z parametrů 2x následně přepíše původně nastavenou hodnotu.</a:t>
            </a:r>
            <a:endParaRPr lang="en-US"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Realizace útoku může být uskutečněná POST požadavkem:</a:t>
            </a:r>
            <a:endParaRPr lang="en-US" sz="1200" kern="1200" dirty="0">
              <a:solidFill>
                <a:schemeClr val="tx1"/>
              </a:solidFill>
              <a:effectLst/>
              <a:latin typeface="+mn-lt"/>
              <a:ea typeface="+mn-ea"/>
              <a:cs typeface="+mn-cs"/>
            </a:endParaRPr>
          </a:p>
          <a:p>
            <a:r>
              <a:rPr lang="en-US" sz="1200" kern="1200" dirty="0" err="1">
                <a:solidFill>
                  <a:schemeClr val="tx1"/>
                </a:solidFill>
                <a:effectLst/>
                <a:latin typeface="+mn-lt"/>
                <a:ea typeface="+mn-ea"/>
                <a:cs typeface="+mn-cs"/>
              </a:rPr>
              <a:t>toAccount</a:t>
            </a:r>
            <a:r>
              <a:rPr lang="en-US" sz="1200" kern="1200" dirty="0">
                <a:solidFill>
                  <a:schemeClr val="tx1"/>
                </a:solidFill>
                <a:effectLst/>
                <a:latin typeface="+mn-lt"/>
                <a:ea typeface="+mn-ea"/>
                <a:cs typeface="+mn-cs"/>
              </a:rPr>
              <a:t>=9876&amp;amount=1000&amp;fromAccount=</a:t>
            </a:r>
            <a:r>
              <a:rPr lang="cs-CZ" sz="1200" kern="1200" dirty="0">
                <a:solidFill>
                  <a:schemeClr val="tx1"/>
                </a:solidFill>
                <a:effectLst/>
                <a:latin typeface="+mn-lt"/>
                <a:ea typeface="+mn-ea"/>
                <a:cs typeface="+mn-cs"/>
              </a:rPr>
              <a:t>12589602</a:t>
            </a:r>
            <a:r>
              <a:rPr lang="en-US" sz="1200" kern="1200" dirty="0">
                <a:solidFill>
                  <a:schemeClr val="tx1"/>
                </a:solidFill>
                <a:effectLst/>
                <a:latin typeface="+mn-lt"/>
                <a:ea typeface="+mn-ea"/>
                <a:cs typeface="+mn-cs"/>
              </a:rPr>
              <a:t>&amp;</a:t>
            </a:r>
            <a:r>
              <a:rPr lang="en-US" sz="1200" kern="1200" dirty="0" err="1">
                <a:solidFill>
                  <a:schemeClr val="tx1"/>
                </a:solidFill>
                <a:effectLst/>
                <a:latin typeface="+mn-lt"/>
                <a:ea typeface="+mn-ea"/>
                <a:cs typeface="+mn-cs"/>
              </a:rPr>
              <a:t>toAccount</a:t>
            </a:r>
            <a:r>
              <a:rPr lang="en-US" sz="1200" kern="1200" dirty="0">
                <a:solidFill>
                  <a:schemeClr val="tx1"/>
                </a:solidFill>
                <a:effectLst/>
                <a:latin typeface="+mn-lt"/>
                <a:ea typeface="+mn-ea"/>
                <a:cs typeface="+mn-cs"/>
              </a:rPr>
              <a:t>=99999 </a:t>
            </a:r>
          </a:p>
          <a:p>
            <a:r>
              <a:rPr lang="cs-CZ" sz="1200" kern="1200" dirty="0">
                <a:solidFill>
                  <a:schemeClr val="tx1"/>
                </a:solidFill>
                <a:effectLst/>
                <a:latin typeface="+mn-lt"/>
                <a:ea typeface="+mn-ea"/>
                <a:cs typeface="+mn-cs"/>
              </a:rPr>
              <a:t>Tím pádem pokud útočník odešle výše uvedený request tak převede peníze na svůj účet (uvedený v druhem parametru).</a:t>
            </a:r>
            <a:endParaRPr lang="en-US"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Daná slabina může být také využita i takovým způsobem, že útočník může vygenerovat vlastní odkaz (jiný odkaz z jiné webové stránky) a následně oklamat uživatele tak, aby posílaly škodlivé požadavky s přidanými parametry.</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6BF0A77-F58A-4038-8933-6B7690E174A6}" type="slidenum">
              <a:rPr lang="en-US" smtClean="0"/>
              <a:t>8</a:t>
            </a:fld>
            <a:endParaRPr lang="en-US"/>
          </a:p>
        </p:txBody>
      </p:sp>
    </p:spTree>
    <p:extLst>
      <p:ext uri="{BB962C8B-B14F-4D97-AF65-F5344CB8AC3E}">
        <p14:creationId xmlns:p14="http://schemas.microsoft.com/office/powerpoint/2010/main" val="3021891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kern="1200" dirty="0">
                <a:solidFill>
                  <a:schemeClr val="tx1"/>
                </a:solidFill>
                <a:effectLst/>
                <a:latin typeface="+mn-lt"/>
                <a:ea typeface="+mn-ea"/>
                <a:cs typeface="+mn-cs"/>
              </a:rPr>
              <a:t>Je nutné si uvědomit, že serverová a klientská část výhradně závisí na tom, jaké technologie se používají na </a:t>
            </a:r>
            <a:r>
              <a:rPr lang="cs-CZ" sz="1200" kern="1200" dirty="0" err="1">
                <a:solidFill>
                  <a:schemeClr val="tx1"/>
                </a:solidFill>
                <a:effectLst/>
                <a:latin typeface="+mn-lt"/>
                <a:ea typeface="+mn-ea"/>
                <a:cs typeface="+mn-cs"/>
              </a:rPr>
              <a:t>backendu</a:t>
            </a:r>
            <a:r>
              <a:rPr lang="cs-CZ" sz="1200" kern="1200" dirty="0">
                <a:solidFill>
                  <a:schemeClr val="tx1"/>
                </a:solidFill>
                <a:effectLst/>
                <a:latin typeface="+mn-lt"/>
                <a:ea typeface="+mn-ea"/>
                <a:cs typeface="+mn-cs"/>
              </a:rPr>
              <a:t> v případě že dostanou několik parametru se stejnými jmény.</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6BF0A77-F58A-4038-8933-6B7690E174A6}" type="slidenum">
              <a:rPr lang="en-US" smtClean="0"/>
              <a:t>9</a:t>
            </a:fld>
            <a:endParaRPr lang="en-US"/>
          </a:p>
        </p:txBody>
      </p:sp>
    </p:spTree>
    <p:extLst>
      <p:ext uri="{BB962C8B-B14F-4D97-AF65-F5344CB8AC3E}">
        <p14:creationId xmlns:p14="http://schemas.microsoft.com/office/powerpoint/2010/main" val="3834047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BF0A77-F58A-4038-8933-6B7690E174A6}" type="slidenum">
              <a:rPr lang="en-US" smtClean="0"/>
              <a:t>10</a:t>
            </a:fld>
            <a:endParaRPr lang="en-US"/>
          </a:p>
        </p:txBody>
      </p:sp>
    </p:spTree>
    <p:extLst>
      <p:ext uri="{BB962C8B-B14F-4D97-AF65-F5344CB8AC3E}">
        <p14:creationId xmlns:p14="http://schemas.microsoft.com/office/powerpoint/2010/main" val="3297131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sz="1200" kern="1200" dirty="0">
                <a:solidFill>
                  <a:schemeClr val="tx1"/>
                </a:solidFill>
                <a:effectLst/>
                <a:latin typeface="+mn-lt"/>
                <a:ea typeface="+mn-ea"/>
                <a:cs typeface="+mn-cs"/>
              </a:rPr>
              <a:t>Rizika, která vznikají použitím HTTP Parametr Pollution silně závisí od toho jakým stylem a způsobem funguje </a:t>
            </a:r>
            <a:r>
              <a:rPr lang="cs-CZ" sz="1200" kern="1200" dirty="0" err="1">
                <a:solidFill>
                  <a:schemeClr val="tx1"/>
                </a:solidFill>
                <a:effectLst/>
                <a:latin typeface="+mn-lt"/>
                <a:ea typeface="+mn-ea"/>
                <a:cs typeface="+mn-cs"/>
              </a:rPr>
              <a:t>backend</a:t>
            </a:r>
            <a:r>
              <a:rPr lang="cs-CZ" sz="1200" kern="1200" dirty="0">
                <a:solidFill>
                  <a:schemeClr val="tx1"/>
                </a:solidFill>
                <a:effectLst/>
                <a:latin typeface="+mn-lt"/>
                <a:ea typeface="+mn-ea"/>
                <a:cs typeface="+mn-cs"/>
              </a:rPr>
              <a:t> webových stránek, jak se zpracovávají úmyslně přidané parametry.   </a:t>
            </a:r>
            <a:endParaRPr lang="en-US"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Zjištění takových slabin se považuje za docela problematickou věc protože žádný hacker neví jakým způsobem se budou zpracovávat proměnné uvnitř webových </a:t>
            </a:r>
            <a:r>
              <a:rPr lang="cs-CZ" sz="1200" kern="1200" dirty="0" err="1">
                <a:solidFill>
                  <a:schemeClr val="tx1"/>
                </a:solidFill>
                <a:effectLst/>
                <a:latin typeface="+mn-lt"/>
                <a:ea typeface="+mn-ea"/>
                <a:cs typeface="+mn-cs"/>
              </a:rPr>
              <a:t>stranek</a:t>
            </a:r>
            <a:r>
              <a:rPr lang="cs-CZ" sz="1200"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6BF0A77-F58A-4038-8933-6B7690E174A6}" type="slidenum">
              <a:rPr lang="en-US" smtClean="0"/>
              <a:t>11</a:t>
            </a:fld>
            <a:endParaRPr lang="en-US"/>
          </a:p>
        </p:txBody>
      </p:sp>
    </p:spTree>
    <p:extLst>
      <p:ext uri="{BB962C8B-B14F-4D97-AF65-F5344CB8AC3E}">
        <p14:creationId xmlns:p14="http://schemas.microsoft.com/office/powerpoint/2010/main" val="2206548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BF0A77-F58A-4038-8933-6B7690E174A6}" type="slidenum">
              <a:rPr lang="en-US" smtClean="0"/>
              <a:t>12</a:t>
            </a:fld>
            <a:endParaRPr lang="en-US"/>
          </a:p>
        </p:txBody>
      </p:sp>
    </p:spTree>
    <p:extLst>
      <p:ext uri="{BB962C8B-B14F-4D97-AF65-F5344CB8AC3E}">
        <p14:creationId xmlns:p14="http://schemas.microsoft.com/office/powerpoint/2010/main" val="4190065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lumMod val="95000"/>
                  </a:schemeClr>
                </a:solidFill>
              </a:rPr>
              <a:t>The page would display the profile of the user referenced by the first </a:t>
            </a:r>
            <a:r>
              <a:rPr lang="en-US" dirty="0" err="1">
                <a:solidFill>
                  <a:schemeClr val="bg1">
                    <a:lumMod val="95000"/>
                  </a:schemeClr>
                </a:solidFill>
              </a:rPr>
              <a:t>screen_name</a:t>
            </a:r>
            <a:r>
              <a:rPr lang="en-US" dirty="0">
                <a:solidFill>
                  <a:schemeClr val="bg1">
                    <a:lumMod val="95000"/>
                  </a:schemeClr>
                </a:solidFill>
              </a:rPr>
              <a:t> parameter. However, upon submitting the form (clicking “follow”), the screen name referenced by the second </a:t>
            </a:r>
            <a:r>
              <a:rPr lang="en-US" dirty="0" err="1">
                <a:solidFill>
                  <a:schemeClr val="bg1">
                    <a:lumMod val="95000"/>
                  </a:schemeClr>
                </a:solidFill>
              </a:rPr>
              <a:t>screen_name</a:t>
            </a:r>
            <a:r>
              <a:rPr lang="en-US" dirty="0">
                <a:solidFill>
                  <a:schemeClr val="bg1">
                    <a:lumMod val="95000"/>
                  </a:schemeClr>
                </a:solidFill>
              </a:rPr>
              <a:t> parameter (which would be in the form action) seemed to take precedence over the first. The result was that upon clicking the follow button, the user followed the user EricRtest3 instead of Twitter.</a:t>
            </a:r>
          </a:p>
          <a:p>
            <a:endParaRPr lang="en-US" dirty="0"/>
          </a:p>
          <a:p>
            <a:endParaRPr lang="en-US" dirty="0"/>
          </a:p>
        </p:txBody>
      </p:sp>
      <p:sp>
        <p:nvSpPr>
          <p:cNvPr id="4" name="Slide Number Placeholder 3"/>
          <p:cNvSpPr>
            <a:spLocks noGrp="1"/>
          </p:cNvSpPr>
          <p:nvPr>
            <p:ph type="sldNum" sz="quarter" idx="10"/>
          </p:nvPr>
        </p:nvSpPr>
        <p:spPr/>
        <p:txBody>
          <a:bodyPr/>
          <a:lstStyle/>
          <a:p>
            <a:fld id="{C6BF0A77-F58A-4038-8933-6B7690E174A6}" type="slidenum">
              <a:rPr lang="en-US" smtClean="0"/>
              <a:t>13</a:t>
            </a:fld>
            <a:endParaRPr lang="en-US"/>
          </a:p>
        </p:txBody>
      </p:sp>
    </p:spTree>
    <p:extLst>
      <p:ext uri="{BB962C8B-B14F-4D97-AF65-F5344CB8AC3E}">
        <p14:creationId xmlns:p14="http://schemas.microsoft.com/office/powerpoint/2010/main" val="2358058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 could inject a </a:t>
            </a:r>
            <a:r>
              <a:rPr lang="en-US" sz="1200" kern="1200" dirty="0" err="1">
                <a:solidFill>
                  <a:schemeClr val="tx1"/>
                </a:solidFill>
                <a:effectLst/>
                <a:latin typeface="+mn-lt"/>
                <a:ea typeface="+mn-ea"/>
                <a:cs typeface="+mn-cs"/>
              </a:rPr>
              <a:t>screen_name</a:t>
            </a:r>
            <a:r>
              <a:rPr lang="en-US" sz="1200" kern="1200" dirty="0">
                <a:solidFill>
                  <a:schemeClr val="tx1"/>
                </a:solidFill>
                <a:effectLst/>
                <a:latin typeface="+mn-lt"/>
                <a:ea typeface="+mn-ea"/>
                <a:cs typeface="+mn-cs"/>
              </a:rPr>
              <a:t> field into the like form on an intent page, even though a </a:t>
            </a:r>
            <a:r>
              <a:rPr lang="en-US" sz="1200" kern="1200" dirty="0" err="1">
                <a:solidFill>
                  <a:schemeClr val="tx1"/>
                </a:solidFill>
                <a:effectLst/>
                <a:latin typeface="+mn-lt"/>
                <a:ea typeface="+mn-ea"/>
                <a:cs typeface="+mn-cs"/>
              </a:rPr>
              <a:t>screen_name</a:t>
            </a:r>
            <a:r>
              <a:rPr lang="en-US" sz="1200" kern="1200" dirty="0">
                <a:solidFill>
                  <a:schemeClr val="tx1"/>
                </a:solidFill>
                <a:effectLst/>
                <a:latin typeface="+mn-lt"/>
                <a:ea typeface="+mn-ea"/>
                <a:cs typeface="+mn-cs"/>
              </a:rPr>
              <a:t> parameter has no relevance in liking a tweet, like so:</a:t>
            </a:r>
          </a:p>
          <a:p>
            <a:r>
              <a:rPr lang="en-US" sz="1200" kern="1200" dirty="0">
                <a:solidFill>
                  <a:schemeClr val="tx1"/>
                </a:solidFill>
                <a:effectLst/>
                <a:latin typeface="+mn-lt"/>
                <a:ea typeface="+mn-ea"/>
                <a:cs typeface="+mn-cs"/>
                <a:hlinkClick r:id="rId3"/>
              </a:rPr>
              <a:t>https://twitter.com/intent/like?tweet_id=661625230297821184&amp;screen_name=</a:t>
            </a:r>
            <a:r>
              <a:rPr lang="cs-CZ" sz="1200" b="1" kern="1200" dirty="0">
                <a:solidFill>
                  <a:srgbClr val="FF0027"/>
                </a:solidFill>
                <a:effectLst/>
                <a:latin typeface="+mn-lt"/>
                <a:ea typeface="+mn-ea"/>
                <a:cs typeface="+mn-cs"/>
              </a:rPr>
              <a:t>Satan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a:t>
            </a:r>
            <a:r>
              <a:rPr lang="en-US" sz="1200" kern="1200" dirty="0" err="1">
                <a:solidFill>
                  <a:schemeClr val="tx1"/>
                </a:solidFill>
                <a:effectLst/>
                <a:latin typeface="+mn-lt"/>
                <a:ea typeface="+mn-ea"/>
                <a:cs typeface="+mn-cs"/>
              </a:rPr>
              <a:t>screen_name</a:t>
            </a:r>
            <a:r>
              <a:rPr lang="en-US" sz="1200" kern="1200" dirty="0">
                <a:solidFill>
                  <a:schemeClr val="tx1"/>
                </a:solidFill>
                <a:effectLst/>
                <a:latin typeface="+mn-lt"/>
                <a:ea typeface="+mn-ea"/>
                <a:cs typeface="+mn-cs"/>
              </a:rPr>
              <a:t> would be carried over with the form submission when the victim finished liking the tweet. The victim would end up redirected to a URL like this:</a:t>
            </a:r>
          </a:p>
          <a:p>
            <a:r>
              <a:rPr lang="en-US" sz="1200" kern="1200" dirty="0">
                <a:solidFill>
                  <a:schemeClr val="tx1"/>
                </a:solidFill>
                <a:effectLst/>
                <a:latin typeface="+mn-lt"/>
                <a:ea typeface="+mn-ea"/>
                <a:cs typeface="+mn-cs"/>
                <a:hlinkClick r:id="rId4"/>
              </a:rPr>
              <a:t>https://twitter.com/intent/like/complete?tweet_id=661625230297821184&amp;screen_name=</a:t>
            </a:r>
            <a:r>
              <a:rPr lang="cs-CZ" sz="1200" b="1" kern="1200" dirty="0">
                <a:solidFill>
                  <a:srgbClr val="FF0027"/>
                </a:solidFill>
                <a:effectLst/>
                <a:latin typeface="+mn-lt"/>
                <a:ea typeface="+mn-ea"/>
                <a:cs typeface="+mn-cs"/>
                <a:hlinkClick r:id="rId4"/>
              </a:rPr>
              <a:t>Satan</a:t>
            </a:r>
            <a:r>
              <a:rPr lang="en-US" sz="1200" kern="1200" dirty="0">
                <a:solidFill>
                  <a:schemeClr val="tx1"/>
                </a:solidFill>
                <a:effectLst/>
                <a:latin typeface="+mn-lt"/>
                <a:ea typeface="+mn-ea"/>
                <a:cs typeface="+mn-cs"/>
                <a:hlinkClick r:id="rId4"/>
              </a:rPr>
              <a:t>&amp;already_favorited=false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correct profile would be displayed with a “follow” button. However, the </a:t>
            </a:r>
            <a:r>
              <a:rPr lang="en-US" sz="1200" kern="1200" dirty="0" err="1">
                <a:solidFill>
                  <a:schemeClr val="tx1"/>
                </a:solidFill>
                <a:effectLst/>
                <a:latin typeface="+mn-lt"/>
                <a:ea typeface="+mn-ea"/>
                <a:cs typeface="+mn-cs"/>
              </a:rPr>
              <a:t>screen_name</a:t>
            </a:r>
            <a:r>
              <a:rPr lang="en-US" sz="1200" kern="1200" dirty="0">
                <a:solidFill>
                  <a:schemeClr val="tx1"/>
                </a:solidFill>
                <a:effectLst/>
                <a:latin typeface="+mn-lt"/>
                <a:ea typeface="+mn-ea"/>
                <a:cs typeface="+mn-cs"/>
              </a:rPr>
              <a:t> parameter was injected into the form as a hidden input field. The result was that after liking a tweet and seeing the US Department of Interior’s profile, clicking “follow” would then actually follow the user EricRtest3.</a:t>
            </a:r>
            <a:endParaRPr lang="en-US" dirty="0"/>
          </a:p>
        </p:txBody>
      </p:sp>
      <p:sp>
        <p:nvSpPr>
          <p:cNvPr id="4" name="Slide Number Placeholder 3"/>
          <p:cNvSpPr>
            <a:spLocks noGrp="1"/>
          </p:cNvSpPr>
          <p:nvPr>
            <p:ph type="sldNum" sz="quarter" idx="10"/>
          </p:nvPr>
        </p:nvSpPr>
        <p:spPr/>
        <p:txBody>
          <a:bodyPr/>
          <a:lstStyle/>
          <a:p>
            <a:fld id="{C6BF0A77-F58A-4038-8933-6B7690E174A6}" type="slidenum">
              <a:rPr lang="en-US" smtClean="0"/>
              <a:t>14</a:t>
            </a:fld>
            <a:endParaRPr lang="en-US"/>
          </a:p>
        </p:txBody>
      </p:sp>
    </p:spTree>
    <p:extLst>
      <p:ext uri="{BB962C8B-B14F-4D97-AF65-F5344CB8AC3E}">
        <p14:creationId xmlns:p14="http://schemas.microsoft.com/office/powerpoint/2010/main" val="1956721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BF0A77-F58A-4038-8933-6B7690E174A6}" type="slidenum">
              <a:rPr lang="en-US" smtClean="0"/>
              <a:t>15</a:t>
            </a:fld>
            <a:endParaRPr lang="en-US"/>
          </a:p>
        </p:txBody>
      </p:sp>
    </p:spTree>
    <p:extLst>
      <p:ext uri="{BB962C8B-B14F-4D97-AF65-F5344CB8AC3E}">
        <p14:creationId xmlns:p14="http://schemas.microsoft.com/office/powerpoint/2010/main" val="110726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096BCF2-37FD-44B3-AC4F-D0AAB34AEB51}" type="datetimeFigureOut">
              <a:rPr lang="en-US" smtClean="0"/>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E7E5CA-6693-45E2-B2FF-DAC031B6E1C3}" type="slidenum">
              <a:rPr lang="en-US" smtClean="0"/>
              <a:t>‹#›</a:t>
            </a:fld>
            <a:endParaRPr lang="en-US" dirty="0"/>
          </a:p>
        </p:txBody>
      </p:sp>
    </p:spTree>
    <p:extLst>
      <p:ext uri="{BB962C8B-B14F-4D97-AF65-F5344CB8AC3E}">
        <p14:creationId xmlns:p14="http://schemas.microsoft.com/office/powerpoint/2010/main" val="3818093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96BCF2-37FD-44B3-AC4F-D0AAB34AEB51}" type="datetimeFigureOut">
              <a:rPr lang="en-US" smtClean="0"/>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E7E5CA-6693-45E2-B2FF-DAC031B6E1C3}" type="slidenum">
              <a:rPr lang="en-US" smtClean="0"/>
              <a:t>‹#›</a:t>
            </a:fld>
            <a:endParaRPr lang="en-US" dirty="0"/>
          </a:p>
        </p:txBody>
      </p:sp>
    </p:spTree>
    <p:extLst>
      <p:ext uri="{BB962C8B-B14F-4D97-AF65-F5344CB8AC3E}">
        <p14:creationId xmlns:p14="http://schemas.microsoft.com/office/powerpoint/2010/main" val="4267639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96BCF2-37FD-44B3-AC4F-D0AAB34AEB51}" type="datetimeFigureOut">
              <a:rPr lang="en-US" smtClean="0"/>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E7E5CA-6693-45E2-B2FF-DAC031B6E1C3}" type="slidenum">
              <a:rPr lang="en-US" smtClean="0"/>
              <a:t>‹#›</a:t>
            </a:fld>
            <a:endParaRPr lang="en-US" dirty="0"/>
          </a:p>
        </p:txBody>
      </p:sp>
    </p:spTree>
    <p:extLst>
      <p:ext uri="{BB962C8B-B14F-4D97-AF65-F5344CB8AC3E}">
        <p14:creationId xmlns:p14="http://schemas.microsoft.com/office/powerpoint/2010/main" val="400457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96BCF2-37FD-44B3-AC4F-D0AAB34AEB51}" type="datetimeFigureOut">
              <a:rPr lang="en-US" smtClean="0"/>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E7E5CA-6693-45E2-B2FF-DAC031B6E1C3}" type="slidenum">
              <a:rPr lang="en-US" smtClean="0"/>
              <a:t>‹#›</a:t>
            </a:fld>
            <a:endParaRPr lang="en-US" dirty="0"/>
          </a:p>
        </p:txBody>
      </p:sp>
    </p:spTree>
    <p:extLst>
      <p:ext uri="{BB962C8B-B14F-4D97-AF65-F5344CB8AC3E}">
        <p14:creationId xmlns:p14="http://schemas.microsoft.com/office/powerpoint/2010/main" val="408930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96BCF2-37FD-44B3-AC4F-D0AAB34AEB51}" type="datetimeFigureOut">
              <a:rPr lang="en-US" smtClean="0"/>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E7E5CA-6693-45E2-B2FF-DAC031B6E1C3}" type="slidenum">
              <a:rPr lang="en-US" smtClean="0"/>
              <a:t>‹#›</a:t>
            </a:fld>
            <a:endParaRPr lang="en-US" dirty="0"/>
          </a:p>
        </p:txBody>
      </p:sp>
    </p:spTree>
    <p:extLst>
      <p:ext uri="{BB962C8B-B14F-4D97-AF65-F5344CB8AC3E}">
        <p14:creationId xmlns:p14="http://schemas.microsoft.com/office/powerpoint/2010/main" val="256711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096BCF2-37FD-44B3-AC4F-D0AAB34AEB51}" type="datetimeFigureOut">
              <a:rPr lang="en-US" smtClean="0"/>
              <a:t>12/5/2017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E7E5CA-6693-45E2-B2FF-DAC031B6E1C3}" type="slidenum">
              <a:rPr lang="en-US" smtClean="0"/>
              <a:t>‹#›</a:t>
            </a:fld>
            <a:endParaRPr lang="en-US" dirty="0"/>
          </a:p>
        </p:txBody>
      </p:sp>
    </p:spTree>
    <p:extLst>
      <p:ext uri="{BB962C8B-B14F-4D97-AF65-F5344CB8AC3E}">
        <p14:creationId xmlns:p14="http://schemas.microsoft.com/office/powerpoint/2010/main" val="1924515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096BCF2-37FD-44B3-AC4F-D0AAB34AEB51}" type="datetimeFigureOut">
              <a:rPr lang="en-US" smtClean="0"/>
              <a:t>12/5/2017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E7E5CA-6693-45E2-B2FF-DAC031B6E1C3}" type="slidenum">
              <a:rPr lang="en-US" smtClean="0"/>
              <a:t>‹#›</a:t>
            </a:fld>
            <a:endParaRPr lang="en-US" dirty="0"/>
          </a:p>
        </p:txBody>
      </p:sp>
    </p:spTree>
    <p:extLst>
      <p:ext uri="{BB962C8B-B14F-4D97-AF65-F5344CB8AC3E}">
        <p14:creationId xmlns:p14="http://schemas.microsoft.com/office/powerpoint/2010/main" val="2497932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096BCF2-37FD-44B3-AC4F-D0AAB34AEB51}" type="datetimeFigureOut">
              <a:rPr lang="en-US" smtClean="0"/>
              <a:t>12/5/2017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E7E5CA-6693-45E2-B2FF-DAC031B6E1C3}" type="slidenum">
              <a:rPr lang="en-US" smtClean="0"/>
              <a:t>‹#›</a:t>
            </a:fld>
            <a:endParaRPr lang="en-US" dirty="0"/>
          </a:p>
        </p:txBody>
      </p:sp>
    </p:spTree>
    <p:extLst>
      <p:ext uri="{BB962C8B-B14F-4D97-AF65-F5344CB8AC3E}">
        <p14:creationId xmlns:p14="http://schemas.microsoft.com/office/powerpoint/2010/main" val="311153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96BCF2-37FD-44B3-AC4F-D0AAB34AEB51}" type="datetimeFigureOut">
              <a:rPr lang="en-US" smtClean="0"/>
              <a:t>12/5/2017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E7E5CA-6693-45E2-B2FF-DAC031B6E1C3}" type="slidenum">
              <a:rPr lang="en-US" smtClean="0"/>
              <a:t>‹#›</a:t>
            </a:fld>
            <a:endParaRPr lang="en-US" dirty="0"/>
          </a:p>
        </p:txBody>
      </p:sp>
    </p:spTree>
    <p:extLst>
      <p:ext uri="{BB962C8B-B14F-4D97-AF65-F5344CB8AC3E}">
        <p14:creationId xmlns:p14="http://schemas.microsoft.com/office/powerpoint/2010/main" val="980525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96BCF2-37FD-44B3-AC4F-D0AAB34AEB51}" type="datetimeFigureOut">
              <a:rPr lang="en-US" smtClean="0"/>
              <a:t>12/5/2017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E7E5CA-6693-45E2-B2FF-DAC031B6E1C3}" type="slidenum">
              <a:rPr lang="en-US" smtClean="0"/>
              <a:t>‹#›</a:t>
            </a:fld>
            <a:endParaRPr lang="en-US" dirty="0"/>
          </a:p>
        </p:txBody>
      </p:sp>
    </p:spTree>
    <p:extLst>
      <p:ext uri="{BB962C8B-B14F-4D97-AF65-F5344CB8AC3E}">
        <p14:creationId xmlns:p14="http://schemas.microsoft.com/office/powerpoint/2010/main" val="2617634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96BCF2-37FD-44B3-AC4F-D0AAB34AEB51}" type="datetimeFigureOut">
              <a:rPr lang="en-US" smtClean="0"/>
              <a:t>12/5/2017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E7E5CA-6693-45E2-B2FF-DAC031B6E1C3}" type="slidenum">
              <a:rPr lang="en-US" smtClean="0"/>
              <a:t>‹#›</a:t>
            </a:fld>
            <a:endParaRPr lang="en-US" dirty="0"/>
          </a:p>
        </p:txBody>
      </p:sp>
    </p:spTree>
    <p:extLst>
      <p:ext uri="{BB962C8B-B14F-4D97-AF65-F5344CB8AC3E}">
        <p14:creationId xmlns:p14="http://schemas.microsoft.com/office/powerpoint/2010/main" val="2061196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376A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96BCF2-37FD-44B3-AC4F-D0AAB34AEB51}" type="datetimeFigureOut">
              <a:rPr lang="en-US" smtClean="0"/>
              <a:t>12/5/2017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7E5CA-6693-45E2-B2FF-DAC031B6E1C3}" type="slidenum">
              <a:rPr lang="en-US" smtClean="0"/>
              <a:t>‹#›</a:t>
            </a:fld>
            <a:endParaRPr lang="en-US" dirty="0"/>
          </a:p>
        </p:txBody>
      </p:sp>
    </p:spTree>
    <p:extLst>
      <p:ext uri="{BB962C8B-B14F-4D97-AF65-F5344CB8AC3E}">
        <p14:creationId xmlns:p14="http://schemas.microsoft.com/office/powerpoint/2010/main" val="2501086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4.png"/><Relationship Id="rId7"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25.png"/><Relationship Id="rId7" Type="http://schemas.openxmlformats.org/officeDocument/2006/relationships/image" Target="../media/image26.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4.png"/><Relationship Id="rId7"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image" Target="../media/image22.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4.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31.png"/><Relationship Id="rId5" Type="http://schemas.openxmlformats.org/officeDocument/2006/relationships/image" Target="../media/image22.png"/><Relationship Id="rId10" Type="http://schemas.openxmlformats.org/officeDocument/2006/relationships/image" Target="../media/image30.PNG"/><Relationship Id="rId4" Type="http://schemas.openxmlformats.org/officeDocument/2006/relationships/image" Target="../media/image4.png"/><Relationship Id="rId9" Type="http://schemas.openxmlformats.org/officeDocument/2006/relationships/image" Target="../media/image29.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32.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11.JPG"/></Relationships>
</file>

<file path=ppt/slides/_rels/slide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13.jp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B484E"/>
        </a:solidFill>
        <a:effectLst/>
      </p:bgPr>
    </p:bg>
    <p:spTree>
      <p:nvGrpSpPr>
        <p:cNvPr id="1" name=""/>
        <p:cNvGrpSpPr/>
        <p:nvPr/>
      </p:nvGrpSpPr>
      <p:grpSpPr>
        <a:xfrm>
          <a:off x="0" y="0"/>
          <a:ext cx="0" cy="0"/>
          <a:chOff x="0" y="0"/>
          <a:chExt cx="0" cy="0"/>
        </a:xfrm>
      </p:grpSpPr>
      <p:grpSp>
        <p:nvGrpSpPr>
          <p:cNvPr id="33" name="Group 32"/>
          <p:cNvGrpSpPr/>
          <p:nvPr/>
        </p:nvGrpSpPr>
        <p:grpSpPr>
          <a:xfrm>
            <a:off x="-278914" y="-64168"/>
            <a:ext cx="11127734" cy="6922168"/>
            <a:chOff x="-16042" y="-64168"/>
            <a:chExt cx="11127734" cy="6922168"/>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1111692" cy="6858000"/>
            </a:xfrm>
            <a:prstGeom prst="rect">
              <a:avLst/>
            </a:prstGeom>
          </p:spPr>
        </p:pic>
        <p:sp>
          <p:nvSpPr>
            <p:cNvPr id="30" name="Right Triangle 29"/>
            <p:cNvSpPr/>
            <p:nvPr/>
          </p:nvSpPr>
          <p:spPr>
            <a:xfrm rot="5400000">
              <a:off x="56145" y="-120315"/>
              <a:ext cx="3818025" cy="3930320"/>
            </a:xfrm>
            <a:prstGeom prst="rtTriangle">
              <a:avLst/>
            </a:prstGeom>
            <a:solidFill>
              <a:srgbClr val="FF0027"/>
            </a:solidFill>
            <a:ln>
              <a:noFill/>
            </a:ln>
            <a:effectLst>
              <a:outerShdw blurRad="203200" algn="tl" rotWithShape="0">
                <a:prstClr val="black">
                  <a:alpha val="7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 name="Picture 28"/>
            <p:cNvPicPr>
              <a:picLocks noChangeAspect="1"/>
            </p:cNvPicPr>
            <p:nvPr/>
          </p:nvPicPr>
          <p:blipFill rotWithShape="1">
            <a:blip r:embed="rId3" cstate="print">
              <a:extLst>
                <a:ext uri="{28A0092B-C50C-407E-A947-70E740481C1C}">
                  <a14:useLocalDpi xmlns:a14="http://schemas.microsoft.com/office/drawing/2010/main" val="0"/>
                </a:ext>
              </a:extLst>
            </a:blip>
            <a:srcRect r="64514"/>
            <a:stretch/>
          </p:blipFill>
          <p:spPr>
            <a:xfrm>
              <a:off x="-16042" y="-64168"/>
              <a:ext cx="1990187" cy="1925053"/>
            </a:xfrm>
            <a:prstGeom prst="rect">
              <a:avLst/>
            </a:prstGeom>
            <a:ln>
              <a:noFill/>
            </a:ln>
          </p:spPr>
        </p:pic>
      </p:grpSp>
      <p:sp>
        <p:nvSpPr>
          <p:cNvPr id="39" name="TextBox 38"/>
          <p:cNvSpPr txBox="1"/>
          <p:nvPr/>
        </p:nvSpPr>
        <p:spPr>
          <a:xfrm>
            <a:off x="6907048" y="2228671"/>
            <a:ext cx="5284952" cy="1200329"/>
          </a:xfrm>
          <a:prstGeom prst="rect">
            <a:avLst/>
          </a:prstGeom>
          <a:noFill/>
          <a:effectLst/>
        </p:spPr>
        <p:txBody>
          <a:bodyPr wrap="square" rtlCol="0">
            <a:spAutoFit/>
          </a:bodyPr>
          <a:lstStyle/>
          <a:p>
            <a:r>
              <a:rPr lang="en-US" sz="3600" b="1" kern="500" spc="310" dirty="0">
                <a:solidFill>
                  <a:schemeClr val="bg1"/>
                </a:solidFill>
                <a:latin typeface="Clinica Pro" panose="020B0003030200020004" pitchFamily="34" charset="0"/>
                <a:cs typeface="Calibri" panose="020F0502020204030204" pitchFamily="34" charset="0"/>
              </a:rPr>
              <a:t>HTTP Parameters Pollution  (HPP)</a:t>
            </a:r>
          </a:p>
        </p:txBody>
      </p:sp>
      <p:grpSp>
        <p:nvGrpSpPr>
          <p:cNvPr id="11" name="Group 10">
            <a:extLst>
              <a:ext uri="{FF2B5EF4-FFF2-40B4-BE49-F238E27FC236}">
                <a16:creationId xmlns:a16="http://schemas.microsoft.com/office/drawing/2014/main" xmlns="" id="{D3A1A2C6-3EB4-4C78-BFDD-E4DF4F250192}"/>
              </a:ext>
            </a:extLst>
          </p:cNvPr>
          <p:cNvGrpSpPr/>
          <p:nvPr/>
        </p:nvGrpSpPr>
        <p:grpSpPr>
          <a:xfrm>
            <a:off x="7727694" y="4867208"/>
            <a:ext cx="7171039" cy="1200329"/>
            <a:chOff x="8175085" y="5558977"/>
            <a:chExt cx="7171039" cy="1200329"/>
          </a:xfrm>
        </p:grpSpPr>
        <p:sp>
          <p:nvSpPr>
            <p:cNvPr id="12" name="TextBox 11">
              <a:extLst>
                <a:ext uri="{FF2B5EF4-FFF2-40B4-BE49-F238E27FC236}">
                  <a16:creationId xmlns:a16="http://schemas.microsoft.com/office/drawing/2014/main" xmlns="" id="{D5B7C0E6-DDA0-4A52-AC6F-CB4C10CE0A65}"/>
                </a:ext>
              </a:extLst>
            </p:cNvPr>
            <p:cNvSpPr txBox="1"/>
            <p:nvPr/>
          </p:nvSpPr>
          <p:spPr>
            <a:xfrm>
              <a:off x="8329006" y="5558977"/>
              <a:ext cx="7017118" cy="1200329"/>
            </a:xfrm>
            <a:prstGeom prst="rect">
              <a:avLst/>
            </a:prstGeom>
            <a:noFill/>
            <a:effectLst/>
          </p:spPr>
          <p:txBody>
            <a:bodyPr wrap="square" rtlCol="0">
              <a:spAutoFit/>
            </a:bodyPr>
            <a:lstStyle/>
            <a:p>
              <a:r>
                <a:rPr lang="cs-CZ" kern="500" spc="310" dirty="0">
                  <a:solidFill>
                    <a:schemeClr val="bg1"/>
                  </a:solidFill>
                  <a:latin typeface="Clinica Pro" panose="020B0003030200020004" pitchFamily="34" charset="0"/>
                  <a:cs typeface="Calibri" panose="020F0502020204030204" pitchFamily="34" charset="0"/>
                </a:rPr>
                <a:t>Předmět</a:t>
              </a:r>
              <a:r>
                <a:rPr lang="en-US" kern="500" spc="310" dirty="0">
                  <a:solidFill>
                    <a:schemeClr val="bg1"/>
                  </a:solidFill>
                  <a:latin typeface="Clinica Pro" panose="020B0003030200020004" pitchFamily="34" charset="0"/>
                  <a:cs typeface="Calibri" panose="020F0502020204030204" pitchFamily="34" charset="0"/>
                </a:rPr>
                <a:t>: </a:t>
              </a:r>
              <a:r>
                <a:rPr lang="cs-CZ" kern="500" spc="310" dirty="0">
                  <a:solidFill>
                    <a:schemeClr val="bg1"/>
                  </a:solidFill>
                  <a:latin typeface="Clinica Pro" panose="020B0003030200020004" pitchFamily="34" charset="0"/>
                  <a:cs typeface="Calibri" panose="020F0502020204030204" pitchFamily="34" charset="0"/>
                </a:rPr>
                <a:t>Bezpečnost</a:t>
              </a:r>
              <a:r>
                <a:rPr lang="en-US" kern="500" spc="310" dirty="0">
                  <a:solidFill>
                    <a:schemeClr val="bg1"/>
                  </a:solidFill>
                  <a:latin typeface="Clinica Pro" panose="020B0003030200020004" pitchFamily="34" charset="0"/>
                  <a:cs typeface="Calibri" panose="020F0502020204030204" pitchFamily="34" charset="0"/>
                </a:rPr>
                <a:t> ICT 2</a:t>
              </a:r>
              <a:endParaRPr lang="cs-CZ" kern="500" spc="310" dirty="0">
                <a:solidFill>
                  <a:schemeClr val="bg1"/>
                </a:solidFill>
                <a:latin typeface="Clinica Pro" panose="020B0003030200020004" pitchFamily="34" charset="0"/>
                <a:cs typeface="Calibri" panose="020F0502020204030204" pitchFamily="34" charset="0"/>
              </a:endParaRPr>
            </a:p>
            <a:p>
              <a:r>
                <a:rPr lang="en-US" kern="500" spc="310" dirty="0">
                  <a:solidFill>
                    <a:schemeClr val="bg1"/>
                  </a:solidFill>
                  <a:latin typeface="Clinica Pro" panose="020B0003030200020004" pitchFamily="34" charset="0"/>
                  <a:cs typeface="Calibri" panose="020F0502020204030204" pitchFamily="34" charset="0"/>
                </a:rPr>
                <a:t>Student:</a:t>
              </a:r>
              <a:r>
                <a:rPr lang="ru-RU" kern="500" spc="310" dirty="0">
                  <a:solidFill>
                    <a:schemeClr val="bg1"/>
                  </a:solidFill>
                  <a:latin typeface="Clinica Pro" panose="020B0003030200020004" pitchFamily="34" charset="0"/>
                  <a:cs typeface="Calibri" panose="020F0502020204030204" pitchFamily="34" charset="0"/>
                </a:rPr>
                <a:t> </a:t>
              </a:r>
              <a:r>
                <a:rPr lang="en-US" kern="500" spc="310" dirty="0">
                  <a:solidFill>
                    <a:schemeClr val="bg1"/>
                  </a:solidFill>
                  <a:latin typeface="Clinica Pro" panose="020B0003030200020004" pitchFamily="34" charset="0"/>
                  <a:cs typeface="Calibri" panose="020F0502020204030204" pitchFamily="34" charset="0"/>
                </a:rPr>
                <a:t>Yehor Safonov</a:t>
              </a:r>
              <a:endParaRPr lang="cs-CZ" kern="500" spc="310" dirty="0">
                <a:solidFill>
                  <a:schemeClr val="bg1"/>
                </a:solidFill>
                <a:latin typeface="Clinica Pro" panose="020B0003030200020004" pitchFamily="34" charset="0"/>
                <a:cs typeface="Calibri" panose="020F0502020204030204" pitchFamily="34" charset="0"/>
              </a:endParaRPr>
            </a:p>
            <a:p>
              <a:r>
                <a:rPr lang="en-US" kern="500" spc="310" dirty="0">
                  <a:solidFill>
                    <a:schemeClr val="bg1"/>
                  </a:solidFill>
                  <a:latin typeface="Clinica Pro" panose="020B0003030200020004" pitchFamily="34" charset="0"/>
                  <a:cs typeface="Calibri" panose="020F0502020204030204" pitchFamily="34" charset="0"/>
                </a:rPr>
                <a:t>Student: Pavel </a:t>
              </a:r>
              <a:r>
                <a:rPr lang="cs-CZ" kern="500" spc="310" dirty="0">
                  <a:solidFill>
                    <a:schemeClr val="bg1"/>
                  </a:solidFill>
                  <a:latin typeface="Clinica Pro" panose="020B0003030200020004" pitchFamily="34" charset="0"/>
                  <a:cs typeface="Calibri" panose="020F0502020204030204" pitchFamily="34" charset="0"/>
                </a:rPr>
                <a:t>Mazánek</a:t>
              </a:r>
              <a:endParaRPr lang="en-US" kern="500" spc="310" dirty="0">
                <a:solidFill>
                  <a:schemeClr val="bg1"/>
                </a:solidFill>
                <a:latin typeface="Clinica Pro" panose="020B0003030200020004" pitchFamily="34" charset="0"/>
                <a:cs typeface="Calibri" panose="020F0502020204030204" pitchFamily="34" charset="0"/>
              </a:endParaRPr>
            </a:p>
            <a:p>
              <a:r>
                <a:rPr lang="cs-CZ" kern="500" spc="310" dirty="0">
                  <a:solidFill>
                    <a:schemeClr val="bg1"/>
                  </a:solidFill>
                  <a:latin typeface="Clinica Pro" panose="020B0003030200020004" pitchFamily="34" charset="0"/>
                  <a:cs typeface="Calibri" panose="020F0502020204030204" pitchFamily="34" charset="0"/>
                </a:rPr>
                <a:t>Akademický rok</a:t>
              </a:r>
              <a:r>
                <a:rPr lang="en-US" kern="500" spc="310" dirty="0">
                  <a:solidFill>
                    <a:schemeClr val="bg1"/>
                  </a:solidFill>
                  <a:latin typeface="Clinica Pro" panose="020B0003030200020004" pitchFamily="34" charset="0"/>
                  <a:cs typeface="Calibri" panose="020F0502020204030204" pitchFamily="34" charset="0"/>
                </a:rPr>
                <a:t>:</a:t>
              </a:r>
              <a:r>
                <a:rPr lang="ru-RU" kern="500" spc="310" dirty="0">
                  <a:solidFill>
                    <a:schemeClr val="bg1"/>
                  </a:solidFill>
                  <a:latin typeface="Clinica Pro" panose="020B0003030200020004" pitchFamily="34" charset="0"/>
                  <a:cs typeface="Calibri" panose="020F0502020204030204" pitchFamily="34" charset="0"/>
                </a:rPr>
                <a:t> </a:t>
              </a:r>
              <a:r>
                <a:rPr lang="en-US" kern="500" spc="310" dirty="0">
                  <a:solidFill>
                    <a:schemeClr val="bg1"/>
                  </a:solidFill>
                  <a:latin typeface="Clinica Pro" panose="020B0003030200020004" pitchFamily="34" charset="0"/>
                  <a:cs typeface="Calibri" panose="020F0502020204030204" pitchFamily="34" charset="0"/>
                </a:rPr>
                <a:t>2017</a:t>
              </a:r>
              <a:r>
                <a:rPr lang="cs-CZ" kern="500" spc="310" dirty="0">
                  <a:solidFill>
                    <a:schemeClr val="bg1"/>
                  </a:solidFill>
                  <a:latin typeface="Clinica Pro" panose="020B0003030200020004" pitchFamily="34" charset="0"/>
                  <a:cs typeface="Calibri" panose="020F0502020204030204" pitchFamily="34" charset="0"/>
                </a:rPr>
                <a:t>/2018</a:t>
              </a:r>
              <a:r>
                <a:rPr lang="en-US" kern="500" spc="310" dirty="0">
                  <a:solidFill>
                    <a:schemeClr val="bg1"/>
                  </a:solidFill>
                  <a:latin typeface="Clinica Pro" panose="020B0003030200020004" pitchFamily="34" charset="0"/>
                  <a:cs typeface="Calibri" panose="020F0502020204030204" pitchFamily="34" charset="0"/>
                </a:rPr>
                <a:t> </a:t>
              </a:r>
            </a:p>
          </p:txBody>
        </p:sp>
        <p:cxnSp>
          <p:nvCxnSpPr>
            <p:cNvPr id="13" name="Straight Connector 12">
              <a:extLst>
                <a:ext uri="{FF2B5EF4-FFF2-40B4-BE49-F238E27FC236}">
                  <a16:creationId xmlns:a16="http://schemas.microsoft.com/office/drawing/2014/main" xmlns="" id="{EAEF6BFD-7FF5-492D-90EF-76AD63CD3A3A}"/>
                </a:ext>
              </a:extLst>
            </p:cNvPr>
            <p:cNvCxnSpPr>
              <a:cxnSpLocks/>
            </p:cNvCxnSpPr>
            <p:nvPr/>
          </p:nvCxnSpPr>
          <p:spPr>
            <a:xfrm>
              <a:off x="8175085" y="5558977"/>
              <a:ext cx="0" cy="1200329"/>
            </a:xfrm>
            <a:prstGeom prst="line">
              <a:avLst/>
            </a:prstGeom>
            <a:ln w="19050">
              <a:solidFill>
                <a:schemeClr val="bg1"/>
              </a:solidFill>
            </a:ln>
            <a:effectLst/>
          </p:spPr>
          <p:style>
            <a:lnRef idx="1">
              <a:schemeClr val="accent1"/>
            </a:lnRef>
            <a:fillRef idx="0">
              <a:schemeClr val="accent1"/>
            </a:fillRef>
            <a:effectRef idx="0">
              <a:schemeClr val="accent1"/>
            </a:effectRef>
            <a:fontRef idx="minor">
              <a:schemeClr val="tx1"/>
            </a:fontRef>
          </p:style>
        </p:cxnSp>
      </p:grpSp>
      <p:pic>
        <p:nvPicPr>
          <p:cNvPr id="15" name="Picture 14">
            <a:extLst>
              <a:ext uri="{FF2B5EF4-FFF2-40B4-BE49-F238E27FC236}">
                <a16:creationId xmlns:a16="http://schemas.microsoft.com/office/drawing/2014/main" xmlns="" id="{29FA1AF3-AFE7-4BE2-8BD3-ABC827D629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47943" y="4993820"/>
            <a:ext cx="869942" cy="869942"/>
          </a:xfrm>
          <a:prstGeom prst="rect">
            <a:avLst/>
          </a:prstGeom>
          <a:effectLst>
            <a:outerShdw blurRad="50800" dist="38100" dir="18900000" algn="bl" rotWithShape="0">
              <a:prstClr val="black">
                <a:alpha val="40000"/>
              </a:prstClr>
            </a:outerShdw>
          </a:effectLst>
        </p:spPr>
      </p:pic>
      <p:pic>
        <p:nvPicPr>
          <p:cNvPr id="17" name="Picture 16">
            <a:extLst>
              <a:ext uri="{FF2B5EF4-FFF2-40B4-BE49-F238E27FC236}">
                <a16:creationId xmlns:a16="http://schemas.microsoft.com/office/drawing/2014/main" xmlns="" id="{15224DCF-B06C-4198-900D-8733879FD78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44901" y="4993820"/>
            <a:ext cx="869942" cy="869942"/>
          </a:xfrm>
          <a:prstGeom prst="rect">
            <a:avLst/>
          </a:prstGeom>
          <a:effectLst>
            <a:outerShdw blurRad="50800" dist="38100" dir="18900000" algn="bl" rotWithShape="0">
              <a:prstClr val="black">
                <a:alpha val="40000"/>
              </a:prstClr>
            </a:outerShdw>
          </a:effectLst>
        </p:spPr>
      </p:pic>
    </p:spTree>
    <p:extLst>
      <p:ext uri="{BB962C8B-B14F-4D97-AF65-F5344CB8AC3E}">
        <p14:creationId xmlns:p14="http://schemas.microsoft.com/office/powerpoint/2010/main" val="223903336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up)">
                                      <p:cBhvr>
                                        <p:cTn id="7" dur="1000"/>
                                        <p:tgtEl>
                                          <p:spTgt spid="33"/>
                                        </p:tgtEl>
                                      </p:cBhvr>
                                    </p:animEffect>
                                  </p:childTnLst>
                                </p:cTn>
                              </p:par>
                              <p:par>
                                <p:cTn id="8" presetID="10" presetClass="entr" presetSubtype="0" fill="hold" grpId="0" nodeType="withEffect">
                                  <p:stCondLst>
                                    <p:cond delay="120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600"/>
                                        <p:tgtEl>
                                          <p:spTgt spid="39"/>
                                        </p:tgtEl>
                                      </p:cBhvr>
                                    </p:animEffect>
                                  </p:childTnLst>
                                </p:cTn>
                              </p:par>
                            </p:childTnLst>
                          </p:cTn>
                        </p:par>
                        <p:par>
                          <p:cTn id="11" fill="hold">
                            <p:stCondLst>
                              <p:cond delay="1800"/>
                            </p:stCondLst>
                            <p:childTnLst>
                              <p:par>
                                <p:cTn id="12" presetID="10" presetClass="entr" presetSubtype="0" fill="hold" nodeType="afterEffect">
                                  <p:stCondLst>
                                    <p:cond delay="30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childTnLst>
                                </p:cTn>
                              </p:par>
                              <p:par>
                                <p:cTn id="15" presetID="10" presetClass="entr" presetSubtype="0" fill="hold" nodeType="withEffect">
                                  <p:stCondLst>
                                    <p:cond delay="30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childTnLst>
                                </p:cTn>
                              </p:par>
                              <p:par>
                                <p:cTn id="18" presetID="10" presetClass="entr" presetSubtype="0" fill="hold" nodeType="withEffect">
                                  <p:stCondLst>
                                    <p:cond delay="30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8127"/>
            <a:ext cx="12192000" cy="3457378"/>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xmlns="" id="{01D71F25-9C66-4E5C-81F6-E78C8DA14D73}"/>
              </a:ext>
            </a:extLst>
          </p:cNvPr>
          <p:cNvSpPr/>
          <p:nvPr/>
        </p:nvSpPr>
        <p:spPr>
          <a:xfrm>
            <a:off x="0" y="-48033"/>
            <a:ext cx="12192000" cy="1507957"/>
          </a:xfrm>
          <a:prstGeom prst="rect">
            <a:avLst/>
          </a:prstGeom>
          <a:solidFill>
            <a:srgbClr val="A2DAF3"/>
          </a:solidFill>
          <a:ln>
            <a:noFill/>
          </a:ln>
          <a:effectLst>
            <a:outerShdw blurRad="203200" dist="50800" dir="5400000" algn="ctr" rotWithShape="0">
              <a:srgbClr val="000000">
                <a:alpha val="4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192504"/>
            <a:ext cx="12192000" cy="1556084"/>
          </a:xfrm>
          <a:prstGeom prst="rect">
            <a:avLst/>
          </a:prstGeom>
          <a:solidFill>
            <a:srgbClr val="3B484E"/>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464" y="216495"/>
            <a:ext cx="2711116" cy="930588"/>
          </a:xfrm>
          <a:prstGeom prst="rect">
            <a:avLst/>
          </a:prstGeom>
          <a:effectLst>
            <a:outerShdw blurRad="203200" dist="38100" dir="2700000" algn="tl" rotWithShape="0">
              <a:prstClr val="black">
                <a:alpha val="38000"/>
              </a:prstClr>
            </a:outerShdw>
          </a:effectLst>
        </p:spPr>
      </p:pic>
      <p:sp>
        <p:nvSpPr>
          <p:cNvPr id="21" name="TextBox 20"/>
          <p:cNvSpPr txBox="1"/>
          <p:nvPr/>
        </p:nvSpPr>
        <p:spPr>
          <a:xfrm>
            <a:off x="6464969" y="497123"/>
            <a:ext cx="184731" cy="369332"/>
          </a:xfrm>
          <a:prstGeom prst="rect">
            <a:avLst/>
          </a:prstGeom>
          <a:noFill/>
        </p:spPr>
        <p:txBody>
          <a:bodyPr wrap="none" rtlCol="0">
            <a:spAutoFit/>
          </a:bodyPr>
          <a:lstStyle/>
          <a:p>
            <a:endParaRPr lang="en-US" dirty="0">
              <a:latin typeface="Eras Bold ITC" panose="020B0907030504020204" pitchFamily="34" charset="0"/>
            </a:endParaRPr>
          </a:p>
        </p:txBody>
      </p:sp>
      <p:sp>
        <p:nvSpPr>
          <p:cNvPr id="14" name="TextBox 13">
            <a:extLst>
              <a:ext uri="{FF2B5EF4-FFF2-40B4-BE49-F238E27FC236}">
                <a16:creationId xmlns:a16="http://schemas.microsoft.com/office/drawing/2014/main" xmlns="" id="{320E455C-921C-4F09-9132-9957176A616B}"/>
              </a:ext>
            </a:extLst>
          </p:cNvPr>
          <p:cNvSpPr txBox="1"/>
          <p:nvPr/>
        </p:nvSpPr>
        <p:spPr>
          <a:xfrm>
            <a:off x="3921315" y="355504"/>
            <a:ext cx="9977207" cy="523220"/>
          </a:xfrm>
          <a:prstGeom prst="rect">
            <a:avLst/>
          </a:prstGeom>
          <a:noFill/>
          <a:effectLst/>
        </p:spPr>
        <p:txBody>
          <a:bodyPr wrap="square" rtlCol="0">
            <a:spAutoFit/>
          </a:bodyPr>
          <a:lstStyle/>
          <a:p>
            <a:r>
              <a:rPr lang="en-US" sz="2800" b="1" kern="500" spc="310" dirty="0">
                <a:solidFill>
                  <a:schemeClr val="bg1"/>
                </a:solidFill>
                <a:latin typeface="Clinica Pro" panose="020B0003030200020004" pitchFamily="34" charset="0"/>
                <a:cs typeface="Calibri" panose="020F0502020204030204" pitchFamily="34" charset="0"/>
              </a:rPr>
              <a:t>P</a:t>
            </a:r>
            <a:r>
              <a:rPr lang="cs-CZ" sz="2800" b="1" kern="500" spc="310" dirty="0">
                <a:solidFill>
                  <a:schemeClr val="bg1"/>
                </a:solidFill>
                <a:latin typeface="Clinica Pro" panose="020B0003030200020004" pitchFamily="34" charset="0"/>
                <a:cs typeface="Calibri" panose="020F0502020204030204" pitchFamily="34" charset="0"/>
              </a:rPr>
              <a:t>říklady z praxe: </a:t>
            </a:r>
            <a:r>
              <a:rPr lang="cs-CZ" sz="2800" b="1" kern="500" spc="310" dirty="0" err="1">
                <a:solidFill>
                  <a:schemeClr val="bg1"/>
                </a:solidFill>
                <a:latin typeface="Clinica Pro" panose="020B0003030200020004" pitchFamily="34" charset="0"/>
                <a:cs typeface="Calibri" panose="020F0502020204030204" pitchFamily="34" charset="0"/>
              </a:rPr>
              <a:t>HackerOne</a:t>
            </a:r>
            <a:r>
              <a:rPr lang="cs-CZ" sz="2800" b="1" kern="500" spc="310" dirty="0">
                <a:solidFill>
                  <a:schemeClr val="bg1"/>
                </a:solidFill>
                <a:latin typeface="Clinica Pro" panose="020B0003030200020004" pitchFamily="34" charset="0"/>
                <a:cs typeface="Calibri" panose="020F0502020204030204" pitchFamily="34" charset="0"/>
              </a:rPr>
              <a:t> </a:t>
            </a:r>
            <a:endParaRPr lang="en-US" sz="2800" b="1" kern="500" spc="310" dirty="0">
              <a:solidFill>
                <a:schemeClr val="bg1"/>
              </a:solidFill>
              <a:latin typeface="Clinica Pro" panose="020B0003030200020004" pitchFamily="34" charset="0"/>
              <a:cs typeface="Calibri" panose="020F0502020204030204" pitchFamily="34" charset="0"/>
            </a:endParaRPr>
          </a:p>
        </p:txBody>
      </p:sp>
      <p:sp>
        <p:nvSpPr>
          <p:cNvPr id="12" name="Rectangle 11">
            <a:extLst>
              <a:ext uri="{FF2B5EF4-FFF2-40B4-BE49-F238E27FC236}">
                <a16:creationId xmlns:a16="http://schemas.microsoft.com/office/drawing/2014/main" xmlns="" id="{4FB02CA9-1BD0-4E09-9A32-D3EE6CD1FB11}"/>
              </a:ext>
            </a:extLst>
          </p:cNvPr>
          <p:cNvSpPr/>
          <p:nvPr/>
        </p:nvSpPr>
        <p:spPr>
          <a:xfrm>
            <a:off x="3537068" y="3676044"/>
            <a:ext cx="8511316" cy="1323439"/>
          </a:xfrm>
          <a:prstGeom prst="rect">
            <a:avLst/>
          </a:prstGeom>
        </p:spPr>
        <p:txBody>
          <a:bodyPr wrap="square">
            <a:spAutoFit/>
          </a:bodyPr>
          <a:lstStyle/>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Problém s tlačítky sdílení na Twitter, Facebook</a:t>
            </a:r>
            <a:r>
              <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rPr>
              <a:t>, LinkedIn</a:t>
            </a: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a:t>
            </a:r>
            <a:r>
              <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rPr>
              <a:t> </a:t>
            </a: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Spočíval v tom, že tlačítka přímo v URL parametrech měl</a:t>
            </a:r>
            <a:r>
              <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rPr>
              <a:t>a</a:t>
            </a: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 zapsaná přímé odkazy na sociální sítě. </a:t>
            </a:r>
            <a:endPar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V případě, změny URL adresy, došlo by k</a:t>
            </a:r>
            <a:r>
              <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rPr>
              <a:t> </a:t>
            </a: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přepsání parametru URL adresy a k sdílení obsahu nového parametru.</a:t>
            </a:r>
            <a:endPar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sp>
        <p:nvSpPr>
          <p:cNvPr id="20" name="Rectangle 19">
            <a:extLst>
              <a:ext uri="{FF2B5EF4-FFF2-40B4-BE49-F238E27FC236}">
                <a16:creationId xmlns:a16="http://schemas.microsoft.com/office/drawing/2014/main" xmlns="" id="{2CA273F7-A557-47A3-A426-68AC82B0F4DF}"/>
              </a:ext>
            </a:extLst>
          </p:cNvPr>
          <p:cNvSpPr/>
          <p:nvPr/>
        </p:nvSpPr>
        <p:spPr>
          <a:xfrm>
            <a:off x="6096000" y="1791448"/>
            <a:ext cx="4996881" cy="1631216"/>
          </a:xfrm>
          <a:prstGeom prst="rect">
            <a:avLst/>
          </a:prstGeom>
        </p:spPr>
        <p:txBody>
          <a:bodyPr wrap="none">
            <a:spAutoFit/>
          </a:bodyPr>
          <a:lstStyle/>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Slabina: Tlačítka sociální sítě </a:t>
            </a:r>
            <a:r>
              <a:rPr lang="cs-CZ"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HackerOne</a:t>
            </a:r>
            <a:endPar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Zveřejnění slabiny:  18 prosince 2015</a:t>
            </a:r>
          </a:p>
          <a:p>
            <a:r>
              <a:rPr lang="en-US"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Odkaz</a:t>
            </a:r>
            <a:r>
              <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rPr>
              <a:t>: </a:t>
            </a:r>
            <a:r>
              <a:rPr lang="en-US" sz="2000" i="1" dirty="0">
                <a:solidFill>
                  <a:schemeClr val="bg1"/>
                </a:solidFill>
                <a:latin typeface="Candara" panose="020E0502030303020204" pitchFamily="34" charset="0"/>
                <a:ea typeface="Verdana" panose="020B0604030504040204" pitchFamily="34" charset="0"/>
                <a:cs typeface="Verdana" panose="020B0604030504040204" pitchFamily="34" charset="0"/>
              </a:rPr>
              <a:t>https://hackerone.com/reports/105953</a:t>
            </a:r>
            <a:endParaRPr lang="cs-CZ" sz="2000" i="1"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r>
              <a:rPr lang="en-US"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Odm</a:t>
            </a:r>
            <a:r>
              <a:rPr lang="cs-CZ"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ěna</a:t>
            </a:r>
            <a:r>
              <a:rPr lang="ru-RU" sz="2000" dirty="0">
                <a:solidFill>
                  <a:schemeClr val="bg1"/>
                </a:solidFill>
                <a:latin typeface="Candara" panose="020E0502030303020204" pitchFamily="34" charset="0"/>
                <a:ea typeface="Verdana" panose="020B0604030504040204" pitchFamily="34" charset="0"/>
                <a:cs typeface="Verdana" panose="020B0604030504040204" pitchFamily="34" charset="0"/>
              </a:rPr>
              <a:t>: 500</a:t>
            </a:r>
            <a:r>
              <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rPr>
              <a:t> $</a:t>
            </a:r>
          </a:p>
          <a:p>
            <a:endPar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cxnSp>
        <p:nvCxnSpPr>
          <p:cNvPr id="8" name="Straight Connector 7">
            <a:extLst>
              <a:ext uri="{FF2B5EF4-FFF2-40B4-BE49-F238E27FC236}">
                <a16:creationId xmlns:a16="http://schemas.microsoft.com/office/drawing/2014/main" xmlns="" id="{2E0FB5C0-29FC-4497-85F2-BA45E43801B0}"/>
              </a:ext>
            </a:extLst>
          </p:cNvPr>
          <p:cNvCxnSpPr/>
          <p:nvPr/>
        </p:nvCxnSpPr>
        <p:spPr>
          <a:xfrm>
            <a:off x="5887453" y="1857661"/>
            <a:ext cx="0" cy="1226877"/>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grpSp>
        <p:nvGrpSpPr>
          <p:cNvPr id="2" name="Group 1">
            <a:extLst>
              <a:ext uri="{FF2B5EF4-FFF2-40B4-BE49-F238E27FC236}">
                <a16:creationId xmlns:a16="http://schemas.microsoft.com/office/drawing/2014/main" xmlns="" id="{EDB25943-CDBE-4E76-846C-CD90B7F9DC79}"/>
              </a:ext>
            </a:extLst>
          </p:cNvPr>
          <p:cNvGrpSpPr/>
          <p:nvPr/>
        </p:nvGrpSpPr>
        <p:grpSpPr>
          <a:xfrm>
            <a:off x="1234970" y="3701829"/>
            <a:ext cx="1808010" cy="2228061"/>
            <a:chOff x="1178639" y="3651368"/>
            <a:chExt cx="1808010" cy="2228061"/>
          </a:xfrm>
        </p:grpSpPr>
        <p:cxnSp>
          <p:nvCxnSpPr>
            <p:cNvPr id="29" name="Straight Connector 28">
              <a:extLst>
                <a:ext uri="{FF2B5EF4-FFF2-40B4-BE49-F238E27FC236}">
                  <a16:creationId xmlns:a16="http://schemas.microsoft.com/office/drawing/2014/main" xmlns="" id="{E19AA886-8010-46CC-A649-E4A11C5C66E0}"/>
                </a:ext>
              </a:extLst>
            </p:cNvPr>
            <p:cNvCxnSpPr>
              <a:cxnSpLocks/>
            </p:cNvCxnSpPr>
            <p:nvPr/>
          </p:nvCxnSpPr>
          <p:spPr>
            <a:xfrm flipV="1">
              <a:off x="1748184" y="4000941"/>
              <a:ext cx="888890" cy="57272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BF2AD0A9-3F81-41C9-94C7-6A14ED5962CE}"/>
                </a:ext>
              </a:extLst>
            </p:cNvPr>
            <p:cNvCxnSpPr>
              <a:cxnSpLocks/>
            </p:cNvCxnSpPr>
            <p:nvPr/>
          </p:nvCxnSpPr>
          <p:spPr>
            <a:xfrm flipV="1">
              <a:off x="1746690" y="4744204"/>
              <a:ext cx="890384" cy="4740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ABD54E6E-1E7A-436D-ACE4-AA20E7894BF0}"/>
                </a:ext>
              </a:extLst>
            </p:cNvPr>
            <p:cNvCxnSpPr>
              <a:cxnSpLocks/>
            </p:cNvCxnSpPr>
            <p:nvPr/>
          </p:nvCxnSpPr>
          <p:spPr>
            <a:xfrm>
              <a:off x="1746690" y="4958042"/>
              <a:ext cx="890384" cy="57181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xmlns="" id="{1CC45D98-3A72-4155-8408-558FB05E574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7642" t="12635" r="36667" b="24678"/>
            <a:stretch/>
          </p:blipFill>
          <p:spPr>
            <a:xfrm>
              <a:off x="1178639" y="3884741"/>
              <a:ext cx="978670" cy="1718926"/>
            </a:xfrm>
            <a:prstGeom prst="rect">
              <a:avLst/>
            </a:prstGeom>
          </p:spPr>
        </p:pic>
        <p:pic>
          <p:nvPicPr>
            <p:cNvPr id="15" name="Picture 14">
              <a:extLst>
                <a:ext uri="{FF2B5EF4-FFF2-40B4-BE49-F238E27FC236}">
                  <a16:creationId xmlns:a16="http://schemas.microsoft.com/office/drawing/2014/main" xmlns="" id="{054176FF-2C24-47FC-ABDA-1FC6788A647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87501" y="5180282"/>
              <a:ext cx="699147" cy="699147"/>
            </a:xfrm>
            <a:prstGeom prst="rect">
              <a:avLst/>
            </a:prstGeom>
          </p:spPr>
        </p:pic>
        <p:pic>
          <p:nvPicPr>
            <p:cNvPr id="25" name="Picture 24">
              <a:extLst>
                <a:ext uri="{FF2B5EF4-FFF2-40B4-BE49-F238E27FC236}">
                  <a16:creationId xmlns:a16="http://schemas.microsoft.com/office/drawing/2014/main" xmlns="" id="{F20060AF-416E-4835-A2F7-23363793C88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287502" y="4410673"/>
              <a:ext cx="699147" cy="699147"/>
            </a:xfrm>
            <a:prstGeom prst="rect">
              <a:avLst/>
            </a:prstGeom>
          </p:spPr>
        </p:pic>
        <p:pic>
          <p:nvPicPr>
            <p:cNvPr id="27" name="Picture 26">
              <a:extLst>
                <a:ext uri="{FF2B5EF4-FFF2-40B4-BE49-F238E27FC236}">
                  <a16:creationId xmlns:a16="http://schemas.microsoft.com/office/drawing/2014/main" xmlns="" id="{F4655181-DEC2-4DFE-8EAC-222135792C7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87502" y="3651368"/>
              <a:ext cx="699147" cy="699147"/>
            </a:xfrm>
            <a:prstGeom prst="rect">
              <a:avLst/>
            </a:prstGeom>
          </p:spPr>
        </p:pic>
      </p:grpSp>
      <p:cxnSp>
        <p:nvCxnSpPr>
          <p:cNvPr id="35" name="Straight Connector 34">
            <a:extLst>
              <a:ext uri="{FF2B5EF4-FFF2-40B4-BE49-F238E27FC236}">
                <a16:creationId xmlns:a16="http://schemas.microsoft.com/office/drawing/2014/main" xmlns="" id="{EE405AF6-A3D6-45B9-AF44-48B94F58F25A}"/>
              </a:ext>
            </a:extLst>
          </p:cNvPr>
          <p:cNvCxnSpPr>
            <a:cxnSpLocks/>
          </p:cNvCxnSpPr>
          <p:nvPr/>
        </p:nvCxnSpPr>
        <p:spPr>
          <a:xfrm>
            <a:off x="3324681" y="3781626"/>
            <a:ext cx="0" cy="2148264"/>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sp>
        <p:nvSpPr>
          <p:cNvPr id="37" name="Rectangle 1">
            <a:extLst>
              <a:ext uri="{FF2B5EF4-FFF2-40B4-BE49-F238E27FC236}">
                <a16:creationId xmlns:a16="http://schemas.microsoft.com/office/drawing/2014/main" xmlns="" id="{2E03CF50-EFD0-42A0-B3FC-5C3C6A1FF203}"/>
              </a:ext>
            </a:extLst>
          </p:cNvPr>
          <p:cNvSpPr>
            <a:spLocks noChangeArrowheads="1"/>
          </p:cNvSpPr>
          <p:nvPr/>
        </p:nvSpPr>
        <p:spPr bwMode="auto">
          <a:xfrm>
            <a:off x="3537067" y="5160281"/>
            <a:ext cx="6045245" cy="45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13330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FFFFFF"/>
                </a:solidFill>
                <a:effectLst/>
                <a:latin typeface="Arial Unicode MS"/>
              </a:rPr>
              <a:t>https://hackerone.com/blog/introducing-signal-and-impact</a:t>
            </a:r>
            <a:endParaRPr kumimoji="0" lang="en-US" altLang="en-US" sz="4000" b="0" i="0" u="none" strike="noStrike" cap="none" normalizeH="0" baseline="0" dirty="0">
              <a:ln>
                <a:noFill/>
              </a:ln>
              <a:solidFill>
                <a:schemeClr val="tx1"/>
              </a:solidFill>
              <a:effectLst/>
              <a:latin typeface="Arial" panose="020B0604020202020204" pitchFamily="34" charset="0"/>
            </a:endParaRPr>
          </a:p>
        </p:txBody>
      </p:sp>
      <p:sp>
        <p:nvSpPr>
          <p:cNvPr id="38" name="Rectangle 2">
            <a:extLst>
              <a:ext uri="{FF2B5EF4-FFF2-40B4-BE49-F238E27FC236}">
                <a16:creationId xmlns:a16="http://schemas.microsoft.com/office/drawing/2014/main" xmlns="" id="{757D8F75-2B58-4235-BAB6-C6E54BBC165F}"/>
              </a:ext>
            </a:extLst>
          </p:cNvPr>
          <p:cNvSpPr>
            <a:spLocks noChangeArrowheads="1"/>
          </p:cNvSpPr>
          <p:nvPr/>
        </p:nvSpPr>
        <p:spPr bwMode="auto">
          <a:xfrm>
            <a:off x="3537067" y="5523889"/>
            <a:ext cx="8667757" cy="45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13330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FFFFFF"/>
                </a:solidFill>
                <a:effectLst/>
                <a:latin typeface="Arial Unicode MS"/>
              </a:rPr>
              <a:t>https://hackerone.com/blog/introducing-signal-and-impact?&amp;</a:t>
            </a:r>
            <a:r>
              <a:rPr kumimoji="0" lang="en-US" altLang="en-US" b="0" i="0" u="none" strike="noStrike" cap="none" normalizeH="0" baseline="0" dirty="0">
                <a:ln>
                  <a:noFill/>
                </a:ln>
                <a:solidFill>
                  <a:srgbClr val="FF0027"/>
                </a:solidFill>
                <a:effectLst/>
                <a:latin typeface="Arial Unicode MS"/>
              </a:rPr>
              <a:t>u=https://</a:t>
            </a:r>
            <a:r>
              <a:rPr kumimoji="0" lang="en-US" altLang="en-US" b="0" i="0" u="none" strike="noStrike" cap="none" normalizeH="0" baseline="0" dirty="0" smtClean="0">
                <a:ln>
                  <a:noFill/>
                </a:ln>
                <a:solidFill>
                  <a:srgbClr val="FF0027"/>
                </a:solidFill>
                <a:effectLst/>
                <a:latin typeface="Arial Unicode MS"/>
              </a:rPr>
              <a:t>vk.com/</a:t>
            </a:r>
            <a:r>
              <a:rPr lang="cs-CZ" altLang="en-US" dirty="0" err="1" smtClean="0">
                <a:solidFill>
                  <a:srgbClr val="FF0027"/>
                </a:solidFill>
                <a:latin typeface="Arial Unicode MS"/>
              </a:rPr>
              <a:t>victim</a:t>
            </a:r>
            <a:endParaRPr kumimoji="0" lang="en-US" altLang="en-US" sz="4000" b="0" i="0" u="none" strike="noStrike" cap="none" normalizeH="0" baseline="0" dirty="0">
              <a:ln>
                <a:noFill/>
              </a:ln>
              <a:solidFill>
                <a:srgbClr val="FF0027"/>
              </a:solidFill>
              <a:effectLst/>
              <a:latin typeface="Arial" panose="020B0604020202020204" pitchFamily="34" charset="0"/>
            </a:endParaRPr>
          </a:p>
        </p:txBody>
      </p:sp>
      <p:pic>
        <p:nvPicPr>
          <p:cNvPr id="5" name="Picture 4">
            <a:extLst>
              <a:ext uri="{FF2B5EF4-FFF2-40B4-BE49-F238E27FC236}">
                <a16:creationId xmlns:a16="http://schemas.microsoft.com/office/drawing/2014/main" xmlns="" id="{6DEC8F87-9A61-42D5-A9BA-A942430C461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06225" y="2081468"/>
            <a:ext cx="3928679" cy="764563"/>
          </a:xfrm>
          <a:prstGeom prst="rect">
            <a:avLst/>
          </a:prstGeom>
        </p:spPr>
      </p:pic>
    </p:spTree>
    <p:extLst>
      <p:ext uri="{BB962C8B-B14F-4D97-AF65-F5344CB8AC3E}">
        <p14:creationId xmlns:p14="http://schemas.microsoft.com/office/powerpoint/2010/main" val="4053540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8127"/>
            <a:ext cx="12192000" cy="3380873"/>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xmlns="" id="{C72FC17B-2C5C-480E-97D6-1DE5FEC1C328}"/>
              </a:ext>
            </a:extLst>
          </p:cNvPr>
          <p:cNvSpPr/>
          <p:nvPr/>
        </p:nvSpPr>
        <p:spPr>
          <a:xfrm>
            <a:off x="0" y="-48033"/>
            <a:ext cx="12192000" cy="1507957"/>
          </a:xfrm>
          <a:prstGeom prst="rect">
            <a:avLst/>
          </a:prstGeom>
          <a:solidFill>
            <a:srgbClr val="A2DAF3"/>
          </a:solidFill>
          <a:ln>
            <a:noFill/>
          </a:ln>
          <a:effectLst>
            <a:outerShdw blurRad="203200" dist="50800" dir="5400000" algn="ctr" rotWithShape="0">
              <a:srgbClr val="000000">
                <a:alpha val="4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192504"/>
            <a:ext cx="12192000" cy="1556084"/>
          </a:xfrm>
          <a:prstGeom prst="rect">
            <a:avLst/>
          </a:prstGeom>
          <a:solidFill>
            <a:srgbClr val="3B484E"/>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464" y="216495"/>
            <a:ext cx="2711116" cy="930588"/>
          </a:xfrm>
          <a:prstGeom prst="rect">
            <a:avLst/>
          </a:prstGeom>
          <a:effectLst>
            <a:outerShdw blurRad="203200" dist="38100" dir="2700000" algn="tl" rotWithShape="0">
              <a:prstClr val="black">
                <a:alpha val="38000"/>
              </a:prstClr>
            </a:outerShdw>
          </a:effectLst>
        </p:spPr>
      </p:pic>
      <p:sp>
        <p:nvSpPr>
          <p:cNvPr id="21" name="TextBox 20"/>
          <p:cNvSpPr txBox="1"/>
          <p:nvPr/>
        </p:nvSpPr>
        <p:spPr>
          <a:xfrm>
            <a:off x="6464969" y="497123"/>
            <a:ext cx="184731" cy="369332"/>
          </a:xfrm>
          <a:prstGeom prst="rect">
            <a:avLst/>
          </a:prstGeom>
          <a:noFill/>
        </p:spPr>
        <p:txBody>
          <a:bodyPr wrap="none" rtlCol="0">
            <a:spAutoFit/>
          </a:bodyPr>
          <a:lstStyle/>
          <a:p>
            <a:endParaRPr lang="en-US" dirty="0">
              <a:latin typeface="Eras Bold ITC" panose="020B0907030504020204" pitchFamily="34" charset="0"/>
            </a:endParaRPr>
          </a:p>
        </p:txBody>
      </p:sp>
      <p:sp>
        <p:nvSpPr>
          <p:cNvPr id="14" name="TextBox 13">
            <a:extLst>
              <a:ext uri="{FF2B5EF4-FFF2-40B4-BE49-F238E27FC236}">
                <a16:creationId xmlns:a16="http://schemas.microsoft.com/office/drawing/2014/main" xmlns="" id="{320E455C-921C-4F09-9132-9957176A616B}"/>
              </a:ext>
            </a:extLst>
          </p:cNvPr>
          <p:cNvSpPr txBox="1"/>
          <p:nvPr/>
        </p:nvSpPr>
        <p:spPr>
          <a:xfrm>
            <a:off x="3921315" y="355504"/>
            <a:ext cx="9977207" cy="523220"/>
          </a:xfrm>
          <a:prstGeom prst="rect">
            <a:avLst/>
          </a:prstGeom>
          <a:noFill/>
          <a:effectLst/>
        </p:spPr>
        <p:txBody>
          <a:bodyPr wrap="square" rtlCol="0">
            <a:spAutoFit/>
          </a:bodyPr>
          <a:lstStyle/>
          <a:p>
            <a:r>
              <a:rPr lang="en-US" sz="2800" b="1" kern="500" spc="310" dirty="0">
                <a:solidFill>
                  <a:schemeClr val="bg1"/>
                </a:solidFill>
                <a:latin typeface="Clinica Pro" panose="020B0003030200020004" pitchFamily="34" charset="0"/>
                <a:cs typeface="Calibri" panose="020F0502020204030204" pitchFamily="34" charset="0"/>
              </a:rPr>
              <a:t>P</a:t>
            </a:r>
            <a:r>
              <a:rPr lang="cs-CZ" sz="2800" b="1" kern="500" spc="310" dirty="0">
                <a:solidFill>
                  <a:schemeClr val="bg1"/>
                </a:solidFill>
                <a:latin typeface="Clinica Pro" panose="020B0003030200020004" pitchFamily="34" charset="0"/>
                <a:cs typeface="Calibri" panose="020F0502020204030204" pitchFamily="34" charset="0"/>
              </a:rPr>
              <a:t>říklady z praxe: </a:t>
            </a:r>
            <a:r>
              <a:rPr lang="en-US" sz="2800" b="1" kern="500" spc="310" dirty="0">
                <a:solidFill>
                  <a:schemeClr val="bg1"/>
                </a:solidFill>
                <a:latin typeface="Clinica Pro" panose="020B0003030200020004" pitchFamily="34" charset="0"/>
                <a:cs typeface="Calibri" panose="020F0502020204030204" pitchFamily="34" charset="0"/>
              </a:rPr>
              <a:t>Twitter</a:t>
            </a:r>
            <a:r>
              <a:rPr lang="cs-CZ" sz="2800" b="1" kern="500" spc="310" dirty="0">
                <a:solidFill>
                  <a:schemeClr val="bg1"/>
                </a:solidFill>
                <a:latin typeface="Clinica Pro" panose="020B0003030200020004" pitchFamily="34" charset="0"/>
                <a:cs typeface="Calibri" panose="020F0502020204030204" pitchFamily="34" charset="0"/>
              </a:rPr>
              <a:t> </a:t>
            </a:r>
            <a:endParaRPr lang="en-US" sz="2800" b="1" kern="500" spc="310" dirty="0">
              <a:solidFill>
                <a:schemeClr val="bg1"/>
              </a:solidFill>
              <a:latin typeface="Clinica Pro" panose="020B0003030200020004" pitchFamily="34" charset="0"/>
              <a:cs typeface="Calibri" panose="020F0502020204030204" pitchFamily="34" charset="0"/>
            </a:endParaRPr>
          </a:p>
        </p:txBody>
      </p:sp>
      <p:sp>
        <p:nvSpPr>
          <p:cNvPr id="12" name="Rectangle 11">
            <a:extLst>
              <a:ext uri="{FF2B5EF4-FFF2-40B4-BE49-F238E27FC236}">
                <a16:creationId xmlns:a16="http://schemas.microsoft.com/office/drawing/2014/main" xmlns="" id="{4FB02CA9-1BD0-4E09-9A32-D3EE6CD1FB11}"/>
              </a:ext>
            </a:extLst>
          </p:cNvPr>
          <p:cNvSpPr/>
          <p:nvPr/>
        </p:nvSpPr>
        <p:spPr>
          <a:xfrm>
            <a:off x="3380768" y="3610854"/>
            <a:ext cx="8711261" cy="1015663"/>
          </a:xfrm>
          <a:prstGeom prst="rect">
            <a:avLst/>
          </a:prstGeom>
        </p:spPr>
        <p:txBody>
          <a:bodyPr wrap="square">
            <a:spAutoFit/>
          </a:bodyPr>
          <a:lstStyle/>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Při zakázaní upozornění od </a:t>
            </a:r>
            <a:r>
              <a:rPr lang="cs-CZ"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twitter</a:t>
            </a: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 do URL adresy bylo zapsané </a:t>
            </a:r>
            <a:r>
              <a:rPr lang="cs-CZ"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uid</a:t>
            </a: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 uživatele, který chtěl odběr upozornění zrušit (URL adresy pro přehlednost byly zkrácené)</a:t>
            </a:r>
          </a:p>
          <a:p>
            <a:endPar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sp>
        <p:nvSpPr>
          <p:cNvPr id="20" name="Rectangle 19">
            <a:extLst>
              <a:ext uri="{FF2B5EF4-FFF2-40B4-BE49-F238E27FC236}">
                <a16:creationId xmlns:a16="http://schemas.microsoft.com/office/drawing/2014/main" xmlns="" id="{2CA273F7-A557-47A3-A426-68AC82B0F4DF}"/>
              </a:ext>
            </a:extLst>
          </p:cNvPr>
          <p:cNvSpPr/>
          <p:nvPr/>
        </p:nvSpPr>
        <p:spPr>
          <a:xfrm>
            <a:off x="6096000" y="1795815"/>
            <a:ext cx="5873339" cy="1323439"/>
          </a:xfrm>
          <a:prstGeom prst="rect">
            <a:avLst/>
          </a:prstGeom>
        </p:spPr>
        <p:txBody>
          <a:bodyPr wrap="none">
            <a:spAutoFit/>
          </a:bodyPr>
          <a:lstStyle/>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Slabina: Zrušení odběru nových upozornění v Twitter</a:t>
            </a:r>
          </a:p>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Zveřejnění slabiny:  23 srpna 2015</a:t>
            </a:r>
            <a:endPar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r>
              <a:rPr lang="en-US"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Odm</a:t>
            </a:r>
            <a:r>
              <a:rPr lang="cs-CZ"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ěna</a:t>
            </a:r>
            <a:r>
              <a:rPr lang="ru-RU" sz="2000" dirty="0">
                <a:solidFill>
                  <a:schemeClr val="bg1"/>
                </a:solidFill>
                <a:latin typeface="Candara" panose="020E0502030303020204" pitchFamily="34" charset="0"/>
                <a:ea typeface="Verdana" panose="020B0604030504040204" pitchFamily="34" charset="0"/>
                <a:cs typeface="Verdana" panose="020B0604030504040204" pitchFamily="34" charset="0"/>
              </a:rPr>
              <a:t>: </a:t>
            </a: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1000</a:t>
            </a:r>
            <a:r>
              <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rPr>
              <a:t> $</a:t>
            </a:r>
          </a:p>
          <a:p>
            <a:endPar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cxnSp>
        <p:nvCxnSpPr>
          <p:cNvPr id="8" name="Straight Connector 7">
            <a:extLst>
              <a:ext uri="{FF2B5EF4-FFF2-40B4-BE49-F238E27FC236}">
                <a16:creationId xmlns:a16="http://schemas.microsoft.com/office/drawing/2014/main" xmlns="" id="{2E0FB5C0-29FC-4497-85F2-BA45E43801B0}"/>
              </a:ext>
            </a:extLst>
          </p:cNvPr>
          <p:cNvCxnSpPr/>
          <p:nvPr/>
        </p:nvCxnSpPr>
        <p:spPr>
          <a:xfrm>
            <a:off x="5887453" y="1729070"/>
            <a:ext cx="0" cy="1226877"/>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cxnSp>
        <p:nvCxnSpPr>
          <p:cNvPr id="35" name="Straight Connector 34">
            <a:extLst>
              <a:ext uri="{FF2B5EF4-FFF2-40B4-BE49-F238E27FC236}">
                <a16:creationId xmlns:a16="http://schemas.microsoft.com/office/drawing/2014/main" xmlns="" id="{EE405AF6-A3D6-45B9-AF44-48B94F58F25A}"/>
              </a:ext>
            </a:extLst>
          </p:cNvPr>
          <p:cNvCxnSpPr>
            <a:cxnSpLocks/>
          </p:cNvCxnSpPr>
          <p:nvPr/>
        </p:nvCxnSpPr>
        <p:spPr>
          <a:xfrm>
            <a:off x="3268350" y="3731165"/>
            <a:ext cx="0" cy="2148264"/>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pic>
        <p:nvPicPr>
          <p:cNvPr id="3" name="Picture 2">
            <a:extLst>
              <a:ext uri="{FF2B5EF4-FFF2-40B4-BE49-F238E27FC236}">
                <a16:creationId xmlns:a16="http://schemas.microsoft.com/office/drawing/2014/main" xmlns="" id="{99D53153-4154-4EDA-A3A3-843D6B05E39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55557" y="1195371"/>
            <a:ext cx="4025585" cy="2211860"/>
          </a:xfrm>
          <a:prstGeom prst="rect">
            <a:avLst/>
          </a:prstGeom>
        </p:spPr>
      </p:pic>
      <p:sp>
        <p:nvSpPr>
          <p:cNvPr id="5" name="Rectangle 4">
            <a:extLst>
              <a:ext uri="{FF2B5EF4-FFF2-40B4-BE49-F238E27FC236}">
                <a16:creationId xmlns:a16="http://schemas.microsoft.com/office/drawing/2014/main" xmlns="" id="{A1AD352C-9B6A-4F72-9CE9-9AFDF3B153A2}"/>
              </a:ext>
            </a:extLst>
          </p:cNvPr>
          <p:cNvSpPr/>
          <p:nvPr/>
        </p:nvSpPr>
        <p:spPr>
          <a:xfrm>
            <a:off x="3380768" y="4309601"/>
            <a:ext cx="8511307" cy="369332"/>
          </a:xfrm>
          <a:prstGeom prst="rect">
            <a:avLst/>
          </a:prstGeom>
        </p:spPr>
        <p:txBody>
          <a:bodyPr wrap="square">
            <a:spAutoFit/>
          </a:bodyPr>
          <a:lstStyle/>
          <a:p>
            <a:r>
              <a:rPr lang="en-US" dirty="0">
                <a:solidFill>
                  <a:srgbClr val="FFFFFF"/>
                </a:solidFill>
                <a:latin typeface="Arial Unicode MS"/>
              </a:rPr>
              <a:t>https://twitter.com/i/u?t=1&amp;cn=bWV&amp;sig=657&amp;iid=F6542&amp;</a:t>
            </a:r>
            <a:r>
              <a:rPr lang="en-US" b="1" dirty="0">
                <a:solidFill>
                  <a:srgbClr val="FFFFFF"/>
                </a:solidFill>
                <a:latin typeface="Arial Unicode MS"/>
              </a:rPr>
              <a:t>uid=1134885524</a:t>
            </a:r>
          </a:p>
        </p:txBody>
      </p:sp>
      <p:sp>
        <p:nvSpPr>
          <p:cNvPr id="7" name="Rectangle 6">
            <a:extLst>
              <a:ext uri="{FF2B5EF4-FFF2-40B4-BE49-F238E27FC236}">
                <a16:creationId xmlns:a16="http://schemas.microsoft.com/office/drawing/2014/main" xmlns="" id="{0795434D-A6E9-4CA3-82FB-0EE93652DD62}"/>
              </a:ext>
            </a:extLst>
          </p:cNvPr>
          <p:cNvSpPr/>
          <p:nvPr/>
        </p:nvSpPr>
        <p:spPr>
          <a:xfrm>
            <a:off x="3380768" y="5660438"/>
            <a:ext cx="8021052" cy="369332"/>
          </a:xfrm>
          <a:prstGeom prst="rect">
            <a:avLst/>
          </a:prstGeom>
        </p:spPr>
        <p:txBody>
          <a:bodyPr wrap="square">
            <a:spAutoFit/>
          </a:bodyPr>
          <a:lstStyle/>
          <a:p>
            <a:r>
              <a:rPr lang="en-US" dirty="0">
                <a:solidFill>
                  <a:srgbClr val="FFFFFF"/>
                </a:solidFill>
                <a:latin typeface="Arial Unicode MS"/>
              </a:rPr>
              <a:t>https://twitter.com/i/u?iid=F6542&amp;uid=2321301342&amp;</a:t>
            </a:r>
            <a:r>
              <a:rPr lang="en-US" b="1" dirty="0">
                <a:solidFill>
                  <a:srgbClr val="FF0027"/>
                </a:solidFill>
                <a:latin typeface="Arial Unicode MS"/>
              </a:rPr>
              <a:t>uid=1134885524</a:t>
            </a:r>
          </a:p>
        </p:txBody>
      </p:sp>
      <p:sp>
        <p:nvSpPr>
          <p:cNvPr id="26" name="Rectangle 25">
            <a:extLst>
              <a:ext uri="{FF2B5EF4-FFF2-40B4-BE49-F238E27FC236}">
                <a16:creationId xmlns:a16="http://schemas.microsoft.com/office/drawing/2014/main" xmlns="" id="{6906DDEB-D773-4E19-AB9E-BB7E6547FE8B}"/>
              </a:ext>
            </a:extLst>
          </p:cNvPr>
          <p:cNvSpPr/>
          <p:nvPr/>
        </p:nvSpPr>
        <p:spPr>
          <a:xfrm>
            <a:off x="3380768" y="4662415"/>
            <a:ext cx="8711261" cy="1323439"/>
          </a:xfrm>
          <a:prstGeom prst="rect">
            <a:avLst/>
          </a:prstGeom>
        </p:spPr>
        <p:txBody>
          <a:bodyPr wrap="square">
            <a:spAutoFit/>
          </a:bodyPr>
          <a:lstStyle/>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Při změně </a:t>
            </a:r>
            <a:r>
              <a:rPr lang="cs-CZ"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uid</a:t>
            </a: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 na </a:t>
            </a:r>
            <a:r>
              <a:rPr lang="cs-CZ"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uid</a:t>
            </a: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 nového uživatele, </a:t>
            </a:r>
            <a:r>
              <a:rPr lang="cs-CZ"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twitter</a:t>
            </a: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 hlásil chybu. To znamená, že tento případ byl ošetřen. Avšak pokud bychom na konec URL přidali jeden parametr navíc se stejným jménem – došlo by k přepsání původního </a:t>
            </a:r>
            <a:r>
              <a:rPr lang="cs-CZ"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uid</a:t>
            </a:r>
            <a:endPar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endPar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grpSp>
        <p:nvGrpSpPr>
          <p:cNvPr id="16" name="Group 15">
            <a:extLst>
              <a:ext uri="{FF2B5EF4-FFF2-40B4-BE49-F238E27FC236}">
                <a16:creationId xmlns:a16="http://schemas.microsoft.com/office/drawing/2014/main" xmlns="" id="{394D2C36-1334-44B1-830F-A9100550BE22}"/>
              </a:ext>
            </a:extLst>
          </p:cNvPr>
          <p:cNvGrpSpPr/>
          <p:nvPr/>
        </p:nvGrpSpPr>
        <p:grpSpPr>
          <a:xfrm>
            <a:off x="1029744" y="3820599"/>
            <a:ext cx="1949451" cy="1949451"/>
            <a:chOff x="1029744" y="3820599"/>
            <a:chExt cx="1949451" cy="1949451"/>
          </a:xfrm>
        </p:grpSpPr>
        <p:pic>
          <p:nvPicPr>
            <p:cNvPr id="10" name="Picture 9">
              <a:extLst>
                <a:ext uri="{FF2B5EF4-FFF2-40B4-BE49-F238E27FC236}">
                  <a16:creationId xmlns:a16="http://schemas.microsoft.com/office/drawing/2014/main" xmlns="" id="{DA433287-4D30-45DC-8792-3D68E6FB6E8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9744" y="3820599"/>
              <a:ext cx="1949451" cy="1949451"/>
            </a:xfrm>
            <a:prstGeom prst="rect">
              <a:avLst/>
            </a:prstGeom>
          </p:spPr>
        </p:pic>
        <p:pic>
          <p:nvPicPr>
            <p:cNvPr id="15" name="Picture 14">
              <a:extLst>
                <a:ext uri="{FF2B5EF4-FFF2-40B4-BE49-F238E27FC236}">
                  <a16:creationId xmlns:a16="http://schemas.microsoft.com/office/drawing/2014/main" xmlns="" id="{054176FF-2C24-47FC-ABDA-1FC6788A647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36553" y="5114225"/>
              <a:ext cx="637497" cy="637497"/>
            </a:xfrm>
            <a:prstGeom prst="rect">
              <a:avLst/>
            </a:prstGeom>
          </p:spPr>
        </p:pic>
        <p:sp>
          <p:nvSpPr>
            <p:cNvPr id="13" name="Oval 12">
              <a:extLst>
                <a:ext uri="{FF2B5EF4-FFF2-40B4-BE49-F238E27FC236}">
                  <a16:creationId xmlns:a16="http://schemas.microsoft.com/office/drawing/2014/main" xmlns="" id="{21D92315-7147-4F4E-93D7-F98411D04646}"/>
                </a:ext>
              </a:extLst>
            </p:cNvPr>
            <p:cNvSpPr/>
            <p:nvPr/>
          </p:nvSpPr>
          <p:spPr>
            <a:xfrm>
              <a:off x="2058543" y="5121336"/>
              <a:ext cx="599808" cy="630386"/>
            </a:xfrm>
            <a:prstGeom prst="ellipse">
              <a:avLst/>
            </a:prstGeom>
            <a:noFill/>
            <a:ln w="38100">
              <a:solidFill>
                <a:srgbClr val="FF00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784504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8127"/>
            <a:ext cx="12192000" cy="3283641"/>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xmlns="" id="{4F13CD37-EF8C-4532-B836-0C1477DE7257}"/>
              </a:ext>
            </a:extLst>
          </p:cNvPr>
          <p:cNvSpPr/>
          <p:nvPr/>
        </p:nvSpPr>
        <p:spPr>
          <a:xfrm>
            <a:off x="0" y="-48033"/>
            <a:ext cx="12192000" cy="1507957"/>
          </a:xfrm>
          <a:prstGeom prst="rect">
            <a:avLst/>
          </a:prstGeom>
          <a:solidFill>
            <a:srgbClr val="A2DAF3"/>
          </a:solidFill>
          <a:ln>
            <a:noFill/>
          </a:ln>
          <a:effectLst>
            <a:outerShdw blurRad="203200" dist="50800" dir="5400000" algn="ctr" rotWithShape="0">
              <a:srgbClr val="000000">
                <a:alpha val="4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xmlns="" id="{2B7E0C98-31D7-472E-8E4A-D02EE35D9B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3041" y="4535637"/>
            <a:ext cx="718324" cy="718324"/>
          </a:xfrm>
          <a:prstGeom prst="rect">
            <a:avLst/>
          </a:prstGeom>
        </p:spPr>
      </p:pic>
      <p:sp>
        <p:nvSpPr>
          <p:cNvPr id="11" name="Rectangle 10"/>
          <p:cNvSpPr/>
          <p:nvPr/>
        </p:nvSpPr>
        <p:spPr>
          <a:xfrm>
            <a:off x="0" y="-192504"/>
            <a:ext cx="12192000" cy="1556084"/>
          </a:xfrm>
          <a:prstGeom prst="rect">
            <a:avLst/>
          </a:prstGeom>
          <a:solidFill>
            <a:srgbClr val="3B484E"/>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6464" y="216495"/>
            <a:ext cx="2711116" cy="930588"/>
          </a:xfrm>
          <a:prstGeom prst="rect">
            <a:avLst/>
          </a:prstGeom>
          <a:effectLst>
            <a:outerShdw blurRad="203200" dist="38100" dir="2700000" algn="tl" rotWithShape="0">
              <a:prstClr val="black">
                <a:alpha val="38000"/>
              </a:prstClr>
            </a:outerShdw>
          </a:effectLst>
        </p:spPr>
      </p:pic>
      <p:sp>
        <p:nvSpPr>
          <p:cNvPr id="21" name="TextBox 20"/>
          <p:cNvSpPr txBox="1"/>
          <p:nvPr/>
        </p:nvSpPr>
        <p:spPr>
          <a:xfrm>
            <a:off x="6464969" y="497123"/>
            <a:ext cx="184731" cy="369332"/>
          </a:xfrm>
          <a:prstGeom prst="rect">
            <a:avLst/>
          </a:prstGeom>
          <a:noFill/>
        </p:spPr>
        <p:txBody>
          <a:bodyPr wrap="none" rtlCol="0">
            <a:spAutoFit/>
          </a:bodyPr>
          <a:lstStyle/>
          <a:p>
            <a:endParaRPr lang="en-US" dirty="0">
              <a:latin typeface="Eras Bold ITC" panose="020B0907030504020204" pitchFamily="34" charset="0"/>
            </a:endParaRPr>
          </a:p>
        </p:txBody>
      </p:sp>
      <p:sp>
        <p:nvSpPr>
          <p:cNvPr id="14" name="TextBox 13">
            <a:extLst>
              <a:ext uri="{FF2B5EF4-FFF2-40B4-BE49-F238E27FC236}">
                <a16:creationId xmlns:a16="http://schemas.microsoft.com/office/drawing/2014/main" xmlns="" id="{320E455C-921C-4F09-9132-9957176A616B}"/>
              </a:ext>
            </a:extLst>
          </p:cNvPr>
          <p:cNvSpPr txBox="1"/>
          <p:nvPr/>
        </p:nvSpPr>
        <p:spPr>
          <a:xfrm>
            <a:off x="3921315" y="355504"/>
            <a:ext cx="9977207" cy="523220"/>
          </a:xfrm>
          <a:prstGeom prst="rect">
            <a:avLst/>
          </a:prstGeom>
          <a:noFill/>
          <a:effectLst/>
        </p:spPr>
        <p:txBody>
          <a:bodyPr wrap="square" rtlCol="0">
            <a:spAutoFit/>
          </a:bodyPr>
          <a:lstStyle/>
          <a:p>
            <a:r>
              <a:rPr lang="en-US" sz="2800" b="1" kern="500" spc="310" dirty="0">
                <a:solidFill>
                  <a:schemeClr val="bg1"/>
                </a:solidFill>
                <a:latin typeface="Clinica Pro" panose="020B0003030200020004" pitchFamily="34" charset="0"/>
                <a:cs typeface="Calibri" panose="020F0502020204030204" pitchFamily="34" charset="0"/>
              </a:rPr>
              <a:t>P</a:t>
            </a:r>
            <a:r>
              <a:rPr lang="cs-CZ" sz="2800" b="1" kern="500" spc="310" dirty="0">
                <a:solidFill>
                  <a:schemeClr val="bg1"/>
                </a:solidFill>
                <a:latin typeface="Clinica Pro" panose="020B0003030200020004" pitchFamily="34" charset="0"/>
                <a:cs typeface="Calibri" panose="020F0502020204030204" pitchFamily="34" charset="0"/>
              </a:rPr>
              <a:t>říklady z praxe: </a:t>
            </a:r>
            <a:r>
              <a:rPr lang="en-US" sz="2800" b="1" kern="500" spc="310" dirty="0" err="1">
                <a:solidFill>
                  <a:schemeClr val="bg1"/>
                </a:solidFill>
                <a:latin typeface="Clinica Pro" panose="020B0003030200020004" pitchFamily="34" charset="0"/>
                <a:cs typeface="Calibri" panose="020F0502020204030204" pitchFamily="34" charset="0"/>
              </a:rPr>
              <a:t>PrivatBank</a:t>
            </a:r>
            <a:r>
              <a:rPr lang="cs-CZ" sz="2800" b="1" kern="500" spc="310" dirty="0">
                <a:solidFill>
                  <a:schemeClr val="bg1"/>
                </a:solidFill>
                <a:latin typeface="Clinica Pro" panose="020B0003030200020004" pitchFamily="34" charset="0"/>
                <a:cs typeface="Calibri" panose="020F0502020204030204" pitchFamily="34" charset="0"/>
              </a:rPr>
              <a:t> </a:t>
            </a:r>
            <a:endParaRPr lang="en-US" sz="2800" b="1" kern="500" spc="310" dirty="0">
              <a:solidFill>
                <a:schemeClr val="bg1"/>
              </a:solidFill>
              <a:latin typeface="Clinica Pro" panose="020B0003030200020004" pitchFamily="34" charset="0"/>
              <a:cs typeface="Calibri" panose="020F0502020204030204" pitchFamily="34" charset="0"/>
            </a:endParaRPr>
          </a:p>
        </p:txBody>
      </p:sp>
      <p:sp>
        <p:nvSpPr>
          <p:cNvPr id="20" name="Rectangle 19">
            <a:extLst>
              <a:ext uri="{FF2B5EF4-FFF2-40B4-BE49-F238E27FC236}">
                <a16:creationId xmlns:a16="http://schemas.microsoft.com/office/drawing/2014/main" xmlns="" id="{2CA273F7-A557-47A3-A426-68AC82B0F4DF}"/>
              </a:ext>
            </a:extLst>
          </p:cNvPr>
          <p:cNvSpPr/>
          <p:nvPr/>
        </p:nvSpPr>
        <p:spPr>
          <a:xfrm>
            <a:off x="5871411" y="1549723"/>
            <a:ext cx="6204576" cy="1631216"/>
          </a:xfrm>
          <a:prstGeom prst="rect">
            <a:avLst/>
          </a:prstGeom>
        </p:spPr>
        <p:txBody>
          <a:bodyPr wrap="square">
            <a:spAutoFit/>
          </a:bodyPr>
          <a:lstStyle/>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Slabina: </a:t>
            </a:r>
            <a:r>
              <a:rPr lang="en-US"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Zobra</a:t>
            </a:r>
            <a:r>
              <a:rPr lang="cs-CZ"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zení</a:t>
            </a: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 historii plateb</a:t>
            </a:r>
          </a:p>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Zveřejnění slabiny: rok 2016</a:t>
            </a:r>
            <a:endPar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Odkaz: </a:t>
            </a:r>
            <a:r>
              <a:rPr lang="cs-CZ" sz="1600" i="1" dirty="0">
                <a:solidFill>
                  <a:schemeClr val="bg1"/>
                </a:solidFill>
                <a:latin typeface="Candara" panose="020E0502030303020204" pitchFamily="34" charset="0"/>
                <a:ea typeface="Verdana" panose="020B0604030504040204" pitchFamily="34" charset="0"/>
                <a:cs typeface="Verdana" panose="020B0604030504040204" pitchFamily="34" charset="0"/>
              </a:rPr>
              <a:t>http://www.securitylab.ru/news/474561.php?R=1</a:t>
            </a:r>
          </a:p>
          <a:p>
            <a:r>
              <a:rPr lang="en-US"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Odm</a:t>
            </a:r>
            <a:r>
              <a:rPr lang="cs-CZ"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ěna</a:t>
            </a:r>
            <a:r>
              <a:rPr lang="ru-RU" sz="2000" dirty="0">
                <a:solidFill>
                  <a:schemeClr val="bg1"/>
                </a:solidFill>
                <a:latin typeface="Candara" panose="020E0502030303020204" pitchFamily="34" charset="0"/>
                <a:ea typeface="Verdana" panose="020B0604030504040204" pitchFamily="34" charset="0"/>
                <a:cs typeface="Verdana" panose="020B0604030504040204" pitchFamily="34" charset="0"/>
              </a:rPr>
              <a:t>:</a:t>
            </a: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 není uvedená </a:t>
            </a:r>
            <a:r>
              <a:rPr lang="ru-RU" sz="2000" dirty="0">
                <a:solidFill>
                  <a:schemeClr val="bg1"/>
                </a:solidFill>
                <a:latin typeface="Candara" panose="020E0502030303020204" pitchFamily="34" charset="0"/>
                <a:ea typeface="Verdana" panose="020B0604030504040204" pitchFamily="34" charset="0"/>
                <a:cs typeface="Verdana" panose="020B0604030504040204" pitchFamily="34" charset="0"/>
              </a:rPr>
              <a:t>(≈</a:t>
            </a:r>
            <a:r>
              <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rPr>
              <a:t> </a:t>
            </a: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2200</a:t>
            </a:r>
            <a:r>
              <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rPr>
              <a:t> $)</a:t>
            </a:r>
            <a:endPar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Stát: Ukrajina </a:t>
            </a:r>
          </a:p>
        </p:txBody>
      </p:sp>
      <p:cxnSp>
        <p:nvCxnSpPr>
          <p:cNvPr id="8" name="Straight Connector 7">
            <a:extLst>
              <a:ext uri="{FF2B5EF4-FFF2-40B4-BE49-F238E27FC236}">
                <a16:creationId xmlns:a16="http://schemas.microsoft.com/office/drawing/2014/main" xmlns="" id="{2E0FB5C0-29FC-4497-85F2-BA45E43801B0}"/>
              </a:ext>
            </a:extLst>
          </p:cNvPr>
          <p:cNvCxnSpPr>
            <a:cxnSpLocks/>
          </p:cNvCxnSpPr>
          <p:nvPr/>
        </p:nvCxnSpPr>
        <p:spPr>
          <a:xfrm>
            <a:off x="5871411" y="1629934"/>
            <a:ext cx="0" cy="1431692"/>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cxnSp>
        <p:nvCxnSpPr>
          <p:cNvPr id="22" name="Straight Connector 21">
            <a:extLst>
              <a:ext uri="{FF2B5EF4-FFF2-40B4-BE49-F238E27FC236}">
                <a16:creationId xmlns:a16="http://schemas.microsoft.com/office/drawing/2014/main" xmlns="" id="{1193E945-59F3-421D-9E4C-6AAF81886517}"/>
              </a:ext>
            </a:extLst>
          </p:cNvPr>
          <p:cNvCxnSpPr>
            <a:cxnSpLocks/>
          </p:cNvCxnSpPr>
          <p:nvPr/>
        </p:nvCxnSpPr>
        <p:spPr>
          <a:xfrm>
            <a:off x="3007040" y="3749744"/>
            <a:ext cx="0" cy="2427547"/>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pic>
        <p:nvPicPr>
          <p:cNvPr id="31" name="Picture 30">
            <a:extLst>
              <a:ext uri="{FF2B5EF4-FFF2-40B4-BE49-F238E27FC236}">
                <a16:creationId xmlns:a16="http://schemas.microsoft.com/office/drawing/2014/main" xmlns="" id="{3A409B33-D179-49D0-B56C-6EF53B5DDA1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29575" y="4161136"/>
            <a:ext cx="1453815" cy="1453815"/>
          </a:xfrm>
          <a:prstGeom prst="rect">
            <a:avLst/>
          </a:prstGeom>
        </p:spPr>
      </p:pic>
      <p:pic>
        <p:nvPicPr>
          <p:cNvPr id="32" name="Picture 31">
            <a:extLst>
              <a:ext uri="{FF2B5EF4-FFF2-40B4-BE49-F238E27FC236}">
                <a16:creationId xmlns:a16="http://schemas.microsoft.com/office/drawing/2014/main" xmlns="" id="{7D432911-80AE-4BDC-B535-42E40067317D}"/>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27642" t="12635" r="36667" b="24678"/>
          <a:stretch/>
        </p:blipFill>
        <p:spPr>
          <a:xfrm>
            <a:off x="1201239" y="3775427"/>
            <a:ext cx="637314" cy="1119372"/>
          </a:xfrm>
          <a:prstGeom prst="rect">
            <a:avLst/>
          </a:prstGeom>
        </p:spPr>
      </p:pic>
      <p:pic>
        <p:nvPicPr>
          <p:cNvPr id="4" name="Picture 3">
            <a:extLst>
              <a:ext uri="{FF2B5EF4-FFF2-40B4-BE49-F238E27FC236}">
                <a16:creationId xmlns:a16="http://schemas.microsoft.com/office/drawing/2014/main" xmlns="" id="{0CFDBF6D-4ACD-4B65-9D7F-89749FB3B1C2}"/>
              </a:ext>
            </a:extLst>
          </p:cNvPr>
          <p:cNvPicPr>
            <a:picLocks noChangeAspect="1"/>
          </p:cNvPicPr>
          <p:nvPr/>
        </p:nvPicPr>
        <p:blipFill>
          <a:blip r:embed="rId7">
            <a:extLst>
              <a:ext uri="{BEBA8EAE-BF5A-486C-A8C5-ECC9F3942E4B}">
                <a14:imgProps xmlns:a14="http://schemas.microsoft.com/office/drawing/2010/main">
                  <a14:imgLayer r:embed="rId8">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978683" y="1916559"/>
            <a:ext cx="4748348" cy="802471"/>
          </a:xfrm>
          <a:prstGeom prst="rect">
            <a:avLst/>
          </a:prstGeom>
        </p:spPr>
      </p:pic>
      <p:sp>
        <p:nvSpPr>
          <p:cNvPr id="24" name="Rectangle 23">
            <a:extLst>
              <a:ext uri="{FF2B5EF4-FFF2-40B4-BE49-F238E27FC236}">
                <a16:creationId xmlns:a16="http://schemas.microsoft.com/office/drawing/2014/main" xmlns="" id="{27948D42-4808-46F2-9543-08F11E248A66}"/>
              </a:ext>
            </a:extLst>
          </p:cNvPr>
          <p:cNvSpPr/>
          <p:nvPr/>
        </p:nvSpPr>
        <p:spPr>
          <a:xfrm>
            <a:off x="3156855" y="3692758"/>
            <a:ext cx="8585961" cy="1631216"/>
          </a:xfrm>
          <a:prstGeom prst="rect">
            <a:avLst/>
          </a:prstGeom>
        </p:spPr>
        <p:txBody>
          <a:bodyPr wrap="square">
            <a:spAutoFit/>
          </a:bodyPr>
          <a:lstStyle/>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Problém: při přidání dalšího </a:t>
            </a:r>
            <a:r>
              <a:rPr lang="cs-CZ"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templateID</a:t>
            </a: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 docházelo k přepsání původní hodnoty a následně server zobrazoval historii plateb jiných uživatelů (datum, částku, platební strany). </a:t>
            </a:r>
          </a:p>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Celkově šlo prohlížet platební informace o více než 170 mil. klientů, kteří uskutečňovali platby prostřednictvím této banky.</a:t>
            </a:r>
          </a:p>
        </p:txBody>
      </p:sp>
      <p:sp>
        <p:nvSpPr>
          <p:cNvPr id="15" name="Rectangle 14">
            <a:extLst>
              <a:ext uri="{FF2B5EF4-FFF2-40B4-BE49-F238E27FC236}">
                <a16:creationId xmlns:a16="http://schemas.microsoft.com/office/drawing/2014/main" xmlns="" id="{C5B02482-3F6F-44B0-809C-EA37419E6105}"/>
              </a:ext>
            </a:extLst>
          </p:cNvPr>
          <p:cNvSpPr/>
          <p:nvPr/>
        </p:nvSpPr>
        <p:spPr>
          <a:xfrm>
            <a:off x="3156855" y="5253961"/>
            <a:ext cx="8723127" cy="923330"/>
          </a:xfrm>
          <a:prstGeom prst="rect">
            <a:avLst/>
          </a:prstGeom>
        </p:spPr>
        <p:txBody>
          <a:bodyPr wrap="square">
            <a:spAutoFit/>
          </a:bodyPr>
          <a:lstStyle/>
          <a:p>
            <a:r>
              <a:rPr lang="ru-RU" dirty="0">
                <a:solidFill>
                  <a:schemeClr val="bg1"/>
                </a:solidFill>
                <a:latin typeface="Arial Unicode MS"/>
                <a:ea typeface="Verdana" panose="020B0604030504040204" pitchFamily="34" charset="0"/>
                <a:cs typeface="Verdana" panose="020B0604030504040204" pitchFamily="34" charset="0"/>
              </a:rPr>
              <a:t>https://mypayments.privatbank.ua/biplan/getTemplateInfo/?&amp;</a:t>
            </a:r>
            <a:r>
              <a:rPr lang="ru-RU" b="1" dirty="0">
                <a:solidFill>
                  <a:schemeClr val="bg1"/>
                </a:solidFill>
                <a:latin typeface="Arial Unicode MS"/>
                <a:ea typeface="Verdana" panose="020B0604030504040204" pitchFamily="34" charset="0"/>
                <a:cs typeface="Verdana" panose="020B0604030504040204" pitchFamily="34" charset="0"/>
              </a:rPr>
              <a:t>templateID=170574200</a:t>
            </a:r>
            <a:r>
              <a:rPr lang="ru-RU" dirty="0">
                <a:solidFill>
                  <a:schemeClr val="bg1"/>
                </a:solidFill>
                <a:latin typeface="Arial Unicode MS"/>
                <a:ea typeface="Verdana" panose="020B0604030504040204" pitchFamily="34" charset="0"/>
                <a:cs typeface="Verdana" panose="020B0604030504040204" pitchFamily="34" charset="0"/>
              </a:rPr>
              <a:t>&amp;regular=undefined&amp;token=f7a06071f91f613e56de38a0c58206fc&amp; </a:t>
            </a:r>
            <a:r>
              <a:rPr lang="cs-CZ" dirty="0" err="1">
                <a:solidFill>
                  <a:srgbClr val="FF0027"/>
                </a:solidFill>
                <a:latin typeface="Arial Unicode MS"/>
                <a:ea typeface="Verdana" panose="020B0604030504040204" pitchFamily="34" charset="0"/>
                <a:cs typeface="Verdana" panose="020B0604030504040204" pitchFamily="34" charset="0"/>
              </a:rPr>
              <a:t>te</a:t>
            </a:r>
            <a:r>
              <a:rPr lang="ru-RU" dirty="0" err="1">
                <a:solidFill>
                  <a:srgbClr val="FF0027"/>
                </a:solidFill>
                <a:latin typeface="Arial Unicode MS"/>
                <a:ea typeface="Verdana" panose="020B0604030504040204" pitchFamily="34" charset="0"/>
                <a:cs typeface="Verdana" panose="020B0604030504040204" pitchFamily="34" charset="0"/>
              </a:rPr>
              <a:t>mplateID</a:t>
            </a:r>
            <a:r>
              <a:rPr lang="cs-CZ" dirty="0">
                <a:solidFill>
                  <a:srgbClr val="FF0027"/>
                </a:solidFill>
                <a:latin typeface="Arial Unicode MS"/>
                <a:ea typeface="Verdana" panose="020B0604030504040204" pitchFamily="34" charset="0"/>
                <a:cs typeface="Verdana" panose="020B0604030504040204" pitchFamily="34" charset="0"/>
              </a:rPr>
              <a:t>=123456789</a:t>
            </a:r>
            <a:endParaRPr lang="ru-RU" dirty="0">
              <a:solidFill>
                <a:srgbClr val="FF0027"/>
              </a:solidFill>
              <a:latin typeface="Arial Unicode MS"/>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456034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8127"/>
            <a:ext cx="12192000" cy="3226650"/>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xmlns="" id="{5D3C5B6C-278E-4EE5-95C6-8CF2A1A326C4}"/>
              </a:ext>
            </a:extLst>
          </p:cNvPr>
          <p:cNvSpPr/>
          <p:nvPr/>
        </p:nvSpPr>
        <p:spPr>
          <a:xfrm>
            <a:off x="0" y="-48033"/>
            <a:ext cx="12192000" cy="1507957"/>
          </a:xfrm>
          <a:prstGeom prst="rect">
            <a:avLst/>
          </a:prstGeom>
          <a:solidFill>
            <a:srgbClr val="A2DAF3"/>
          </a:solidFill>
          <a:ln>
            <a:noFill/>
          </a:ln>
          <a:effectLst>
            <a:outerShdw blurRad="203200" dist="50800" dir="5400000" algn="ctr" rotWithShape="0">
              <a:srgbClr val="000000">
                <a:alpha val="4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a:extLst>
              <a:ext uri="{FF2B5EF4-FFF2-40B4-BE49-F238E27FC236}">
                <a16:creationId xmlns:a16="http://schemas.microsoft.com/office/drawing/2014/main" xmlns="" id="{FABB07AC-6505-4050-9B74-B1DC9BC2AC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84957" y="4837172"/>
            <a:ext cx="637497" cy="637497"/>
          </a:xfrm>
          <a:prstGeom prst="rect">
            <a:avLst/>
          </a:prstGeom>
        </p:spPr>
      </p:pic>
      <p:sp>
        <p:nvSpPr>
          <p:cNvPr id="11" name="Rectangle 10"/>
          <p:cNvSpPr/>
          <p:nvPr/>
        </p:nvSpPr>
        <p:spPr>
          <a:xfrm>
            <a:off x="0" y="-192504"/>
            <a:ext cx="12192000" cy="1556084"/>
          </a:xfrm>
          <a:prstGeom prst="rect">
            <a:avLst/>
          </a:prstGeom>
          <a:solidFill>
            <a:srgbClr val="3B484E"/>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6464" y="216495"/>
            <a:ext cx="2711116" cy="930588"/>
          </a:xfrm>
          <a:prstGeom prst="rect">
            <a:avLst/>
          </a:prstGeom>
          <a:effectLst>
            <a:outerShdw blurRad="203200" dist="38100" dir="2700000" algn="tl" rotWithShape="0">
              <a:prstClr val="black">
                <a:alpha val="38000"/>
              </a:prstClr>
            </a:outerShdw>
          </a:effectLst>
        </p:spPr>
      </p:pic>
      <p:sp>
        <p:nvSpPr>
          <p:cNvPr id="21" name="TextBox 20"/>
          <p:cNvSpPr txBox="1"/>
          <p:nvPr/>
        </p:nvSpPr>
        <p:spPr>
          <a:xfrm>
            <a:off x="6464969" y="497123"/>
            <a:ext cx="184731" cy="369332"/>
          </a:xfrm>
          <a:prstGeom prst="rect">
            <a:avLst/>
          </a:prstGeom>
          <a:noFill/>
        </p:spPr>
        <p:txBody>
          <a:bodyPr wrap="none" rtlCol="0">
            <a:spAutoFit/>
          </a:bodyPr>
          <a:lstStyle/>
          <a:p>
            <a:endParaRPr lang="en-US" dirty="0">
              <a:latin typeface="Eras Bold ITC" panose="020B0907030504020204" pitchFamily="34" charset="0"/>
            </a:endParaRPr>
          </a:p>
        </p:txBody>
      </p:sp>
      <p:sp>
        <p:nvSpPr>
          <p:cNvPr id="14" name="TextBox 13">
            <a:extLst>
              <a:ext uri="{FF2B5EF4-FFF2-40B4-BE49-F238E27FC236}">
                <a16:creationId xmlns:a16="http://schemas.microsoft.com/office/drawing/2014/main" xmlns="" id="{320E455C-921C-4F09-9132-9957176A616B}"/>
              </a:ext>
            </a:extLst>
          </p:cNvPr>
          <p:cNvSpPr txBox="1"/>
          <p:nvPr/>
        </p:nvSpPr>
        <p:spPr>
          <a:xfrm>
            <a:off x="3921315" y="355504"/>
            <a:ext cx="9977207" cy="523220"/>
          </a:xfrm>
          <a:prstGeom prst="rect">
            <a:avLst/>
          </a:prstGeom>
          <a:noFill/>
          <a:effectLst/>
        </p:spPr>
        <p:txBody>
          <a:bodyPr wrap="square" rtlCol="0">
            <a:spAutoFit/>
          </a:bodyPr>
          <a:lstStyle/>
          <a:p>
            <a:r>
              <a:rPr lang="en-US" sz="2800" b="1" kern="500" spc="310" dirty="0">
                <a:solidFill>
                  <a:schemeClr val="bg1"/>
                </a:solidFill>
                <a:latin typeface="Clinica Pro" panose="020B0003030200020004" pitchFamily="34" charset="0"/>
                <a:cs typeface="Calibri" panose="020F0502020204030204" pitchFamily="34" charset="0"/>
              </a:rPr>
              <a:t>P</a:t>
            </a:r>
            <a:r>
              <a:rPr lang="cs-CZ" sz="2800" b="1" kern="500" spc="310" dirty="0">
                <a:solidFill>
                  <a:schemeClr val="bg1"/>
                </a:solidFill>
                <a:latin typeface="Clinica Pro" panose="020B0003030200020004" pitchFamily="34" charset="0"/>
                <a:cs typeface="Calibri" panose="020F0502020204030204" pitchFamily="34" charset="0"/>
              </a:rPr>
              <a:t>říklady z praxe: </a:t>
            </a:r>
            <a:r>
              <a:rPr lang="en-US" sz="2800" b="1" kern="500" spc="310" dirty="0">
                <a:solidFill>
                  <a:schemeClr val="bg1"/>
                </a:solidFill>
                <a:latin typeface="Clinica Pro" panose="020B0003030200020004" pitchFamily="34" charset="0"/>
                <a:cs typeface="Calibri" panose="020F0502020204030204" pitchFamily="34" charset="0"/>
              </a:rPr>
              <a:t>Twitter</a:t>
            </a:r>
            <a:r>
              <a:rPr lang="cs-CZ" sz="2800" b="1" kern="500" spc="310" dirty="0">
                <a:solidFill>
                  <a:schemeClr val="bg1"/>
                </a:solidFill>
                <a:latin typeface="Clinica Pro" panose="020B0003030200020004" pitchFamily="34" charset="0"/>
                <a:cs typeface="Calibri" panose="020F0502020204030204" pitchFamily="34" charset="0"/>
              </a:rPr>
              <a:t> </a:t>
            </a:r>
            <a:endParaRPr lang="en-US" sz="2800" b="1" kern="500" spc="310" dirty="0">
              <a:solidFill>
                <a:schemeClr val="bg1"/>
              </a:solidFill>
              <a:latin typeface="Clinica Pro" panose="020B0003030200020004" pitchFamily="34" charset="0"/>
              <a:cs typeface="Calibri" panose="020F0502020204030204" pitchFamily="34" charset="0"/>
            </a:endParaRPr>
          </a:p>
        </p:txBody>
      </p:sp>
      <p:sp>
        <p:nvSpPr>
          <p:cNvPr id="20" name="Rectangle 19">
            <a:extLst>
              <a:ext uri="{FF2B5EF4-FFF2-40B4-BE49-F238E27FC236}">
                <a16:creationId xmlns:a16="http://schemas.microsoft.com/office/drawing/2014/main" xmlns="" id="{2CA273F7-A557-47A3-A426-68AC82B0F4DF}"/>
              </a:ext>
            </a:extLst>
          </p:cNvPr>
          <p:cNvSpPr/>
          <p:nvPr/>
        </p:nvSpPr>
        <p:spPr>
          <a:xfrm>
            <a:off x="5887453" y="1539547"/>
            <a:ext cx="6204576" cy="1569660"/>
          </a:xfrm>
          <a:prstGeom prst="rect">
            <a:avLst/>
          </a:prstGeom>
        </p:spPr>
        <p:txBody>
          <a:bodyPr wrap="square">
            <a:spAutoFit/>
          </a:bodyPr>
          <a:lstStyle/>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Slabina: Twitter WEB </a:t>
            </a:r>
            <a:r>
              <a:rPr lang="cs-CZ"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Intents</a:t>
            </a:r>
            <a:endPar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Zveřejnění slabiny: rok 2015</a:t>
            </a:r>
            <a:endPar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Odkaz: </a:t>
            </a:r>
            <a:r>
              <a:rPr lang="cs-CZ" sz="1600" i="1" dirty="0">
                <a:solidFill>
                  <a:schemeClr val="bg1"/>
                </a:solidFill>
                <a:latin typeface="Candara" panose="020E0502030303020204" pitchFamily="34" charset="0"/>
                <a:ea typeface="Verdana" panose="020B0604030504040204" pitchFamily="34" charset="0"/>
                <a:cs typeface="Verdana" panose="020B0604030504040204" pitchFamily="34" charset="0"/>
              </a:rPr>
              <a:t>https://ericrafaloff.com/parameter-tampering-attack-on-twitter-web-intents/</a:t>
            </a:r>
          </a:p>
          <a:p>
            <a:r>
              <a:rPr lang="en-US"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Odm</a:t>
            </a:r>
            <a:r>
              <a:rPr lang="cs-CZ"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ěna</a:t>
            </a:r>
            <a:r>
              <a:rPr lang="ru-RU" sz="2000" dirty="0">
                <a:solidFill>
                  <a:schemeClr val="bg1"/>
                </a:solidFill>
                <a:latin typeface="Candara" panose="020E0502030303020204" pitchFamily="34" charset="0"/>
                <a:ea typeface="Verdana" panose="020B0604030504040204" pitchFamily="34" charset="0"/>
                <a:cs typeface="Verdana" panose="020B0604030504040204" pitchFamily="34" charset="0"/>
              </a:rPr>
              <a:t>:</a:t>
            </a: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 není uvedená</a:t>
            </a:r>
            <a:r>
              <a:rPr lang="ru-RU" sz="2000" dirty="0">
                <a:solidFill>
                  <a:schemeClr val="bg1"/>
                </a:solidFill>
                <a:latin typeface="Candara" panose="020E0502030303020204" pitchFamily="34" charset="0"/>
                <a:ea typeface="Verdana" panose="020B0604030504040204" pitchFamily="34" charset="0"/>
                <a:cs typeface="Verdana" panose="020B0604030504040204" pitchFamily="34" charset="0"/>
              </a:rPr>
              <a:t> (≈</a:t>
            </a:r>
            <a:r>
              <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rPr>
              <a:t> </a:t>
            </a:r>
            <a:r>
              <a:rPr lang="ru-RU" sz="2000" dirty="0">
                <a:solidFill>
                  <a:schemeClr val="bg1"/>
                </a:solidFill>
                <a:latin typeface="Candara" panose="020E0502030303020204" pitchFamily="34" charset="0"/>
                <a:ea typeface="Verdana" panose="020B0604030504040204" pitchFamily="34" charset="0"/>
                <a:cs typeface="Verdana" panose="020B0604030504040204" pitchFamily="34" charset="0"/>
              </a:rPr>
              <a:t>5000</a:t>
            </a:r>
            <a:r>
              <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rPr>
              <a:t> $)</a:t>
            </a:r>
            <a:endPar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cxnSp>
        <p:nvCxnSpPr>
          <p:cNvPr id="8" name="Straight Connector 7">
            <a:extLst>
              <a:ext uri="{FF2B5EF4-FFF2-40B4-BE49-F238E27FC236}">
                <a16:creationId xmlns:a16="http://schemas.microsoft.com/office/drawing/2014/main" xmlns="" id="{2E0FB5C0-29FC-4497-85F2-BA45E43801B0}"/>
              </a:ext>
            </a:extLst>
          </p:cNvPr>
          <p:cNvCxnSpPr>
            <a:cxnSpLocks/>
          </p:cNvCxnSpPr>
          <p:nvPr/>
        </p:nvCxnSpPr>
        <p:spPr>
          <a:xfrm>
            <a:off x="5887453" y="1603716"/>
            <a:ext cx="0" cy="1489449"/>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cxnSp>
        <p:nvCxnSpPr>
          <p:cNvPr id="35" name="Straight Connector 34">
            <a:extLst>
              <a:ext uri="{FF2B5EF4-FFF2-40B4-BE49-F238E27FC236}">
                <a16:creationId xmlns:a16="http://schemas.microsoft.com/office/drawing/2014/main" xmlns="" id="{EE405AF6-A3D6-45B9-AF44-48B94F58F25A}"/>
              </a:ext>
            </a:extLst>
          </p:cNvPr>
          <p:cNvCxnSpPr>
            <a:cxnSpLocks/>
          </p:cNvCxnSpPr>
          <p:nvPr/>
        </p:nvCxnSpPr>
        <p:spPr>
          <a:xfrm>
            <a:off x="3268349" y="3788748"/>
            <a:ext cx="0" cy="2528815"/>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pic>
        <p:nvPicPr>
          <p:cNvPr id="3" name="Picture 2">
            <a:extLst>
              <a:ext uri="{FF2B5EF4-FFF2-40B4-BE49-F238E27FC236}">
                <a16:creationId xmlns:a16="http://schemas.microsoft.com/office/drawing/2014/main" xmlns="" id="{99D53153-4154-4EDA-A3A3-843D6B05E39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55556" y="1195390"/>
            <a:ext cx="4025585" cy="2211860"/>
          </a:xfrm>
          <a:prstGeom prst="rect">
            <a:avLst/>
          </a:prstGeom>
        </p:spPr>
      </p:pic>
      <p:sp>
        <p:nvSpPr>
          <p:cNvPr id="4" name="Rectangle 3">
            <a:extLst>
              <a:ext uri="{FF2B5EF4-FFF2-40B4-BE49-F238E27FC236}">
                <a16:creationId xmlns:a16="http://schemas.microsoft.com/office/drawing/2014/main" xmlns="" id="{567D447F-4A85-4669-B512-D8E10D63F869}"/>
              </a:ext>
            </a:extLst>
          </p:cNvPr>
          <p:cNvSpPr/>
          <p:nvPr/>
        </p:nvSpPr>
        <p:spPr>
          <a:xfrm>
            <a:off x="3557505" y="3699314"/>
            <a:ext cx="7671716" cy="369332"/>
          </a:xfrm>
          <a:prstGeom prst="rect">
            <a:avLst/>
          </a:prstGeom>
        </p:spPr>
        <p:txBody>
          <a:bodyPr wrap="none">
            <a:spAutoFit/>
          </a:bodyPr>
          <a:lstStyle/>
          <a:p>
            <a:r>
              <a:rPr lang="en-US" dirty="0">
                <a:solidFill>
                  <a:schemeClr val="bg1"/>
                </a:solidFill>
              </a:rPr>
              <a:t>Following a user, liking a tweet, retweeting, and tweeting or replying to a tweet</a:t>
            </a:r>
            <a:endParaRPr lang="cs-CZ"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sp>
        <p:nvSpPr>
          <p:cNvPr id="9" name="Rectangle 8">
            <a:extLst>
              <a:ext uri="{FF2B5EF4-FFF2-40B4-BE49-F238E27FC236}">
                <a16:creationId xmlns:a16="http://schemas.microsoft.com/office/drawing/2014/main" xmlns="" id="{F6F1DA24-FE38-4E3E-8ED7-47A5C14ACD81}"/>
              </a:ext>
            </a:extLst>
          </p:cNvPr>
          <p:cNvSpPr/>
          <p:nvPr/>
        </p:nvSpPr>
        <p:spPr>
          <a:xfrm>
            <a:off x="3557506" y="4059682"/>
            <a:ext cx="8534523" cy="369332"/>
          </a:xfrm>
          <a:prstGeom prst="rect">
            <a:avLst/>
          </a:prstGeom>
        </p:spPr>
        <p:txBody>
          <a:bodyPr wrap="square">
            <a:spAutoFit/>
          </a:bodyPr>
          <a:lstStyle/>
          <a:p>
            <a:r>
              <a:rPr lang="en-US" dirty="0">
                <a:solidFill>
                  <a:schemeClr val="bg1"/>
                </a:solidFill>
              </a:rPr>
              <a:t>https://twitter.com/intent/</a:t>
            </a:r>
            <a:r>
              <a:rPr lang="en-US" i="1" dirty="0">
                <a:solidFill>
                  <a:schemeClr val="bg1"/>
                </a:solidFill>
              </a:rPr>
              <a:t>follow</a:t>
            </a:r>
            <a:r>
              <a:rPr lang="en-US" dirty="0">
                <a:solidFill>
                  <a:schemeClr val="bg1"/>
                </a:solidFill>
              </a:rPr>
              <a:t>?</a:t>
            </a:r>
            <a:r>
              <a:rPr lang="en-US" b="1" dirty="0">
                <a:solidFill>
                  <a:schemeClr val="bg1"/>
                </a:solidFill>
              </a:rPr>
              <a:t>screen_name=twitter</a:t>
            </a:r>
            <a:r>
              <a:rPr lang="en-US" dirty="0">
                <a:solidFill>
                  <a:schemeClr val="bg1"/>
                </a:solidFill>
              </a:rPr>
              <a:t>&amp;</a:t>
            </a:r>
            <a:r>
              <a:rPr lang="en-US" b="1" dirty="0">
                <a:solidFill>
                  <a:srgbClr val="FF0027"/>
                </a:solidFill>
              </a:rPr>
              <a:t>screen_name=YehorSafonov</a:t>
            </a:r>
          </a:p>
        </p:txBody>
      </p:sp>
      <p:pic>
        <p:nvPicPr>
          <p:cNvPr id="24" name="Picture 23">
            <a:extLst>
              <a:ext uri="{FF2B5EF4-FFF2-40B4-BE49-F238E27FC236}">
                <a16:creationId xmlns:a16="http://schemas.microsoft.com/office/drawing/2014/main" xmlns="" id="{BB6D6F12-B81E-4846-B609-3DAD4F9E24F2}"/>
              </a:ext>
            </a:extLst>
          </p:cNvPr>
          <p:cNvPicPr>
            <a:picLocks noChangeAspect="1"/>
          </p:cNvPicPr>
          <p:nvPr/>
        </p:nvPicPr>
        <p:blipFill>
          <a:blip r:embed="rId6"/>
          <a:stretch>
            <a:fillRect/>
          </a:stretch>
        </p:blipFill>
        <p:spPr>
          <a:xfrm>
            <a:off x="3526023" y="4493183"/>
            <a:ext cx="8441921" cy="1666814"/>
          </a:xfrm>
          <a:prstGeom prst="rect">
            <a:avLst/>
          </a:prstGeom>
        </p:spPr>
      </p:pic>
      <p:grpSp>
        <p:nvGrpSpPr>
          <p:cNvPr id="23" name="Group 22">
            <a:extLst>
              <a:ext uri="{FF2B5EF4-FFF2-40B4-BE49-F238E27FC236}">
                <a16:creationId xmlns:a16="http://schemas.microsoft.com/office/drawing/2014/main" xmlns="" id="{31D4644D-536E-4FE2-AD3A-7280C42C993C}"/>
              </a:ext>
            </a:extLst>
          </p:cNvPr>
          <p:cNvGrpSpPr/>
          <p:nvPr/>
        </p:nvGrpSpPr>
        <p:grpSpPr>
          <a:xfrm>
            <a:off x="1437555" y="4036550"/>
            <a:ext cx="1508133" cy="1846279"/>
            <a:chOff x="1437555" y="4036550"/>
            <a:chExt cx="1508133" cy="1846279"/>
          </a:xfrm>
        </p:grpSpPr>
        <p:pic>
          <p:nvPicPr>
            <p:cNvPr id="28" name="Picture 27">
              <a:extLst>
                <a:ext uri="{FF2B5EF4-FFF2-40B4-BE49-F238E27FC236}">
                  <a16:creationId xmlns:a16="http://schemas.microsoft.com/office/drawing/2014/main" xmlns="" id="{2F1884DA-7A65-4A2D-839E-2AA03EDE728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91873" y="4429014"/>
              <a:ext cx="1453815" cy="1453815"/>
            </a:xfrm>
            <a:prstGeom prst="rect">
              <a:avLst/>
            </a:prstGeom>
          </p:spPr>
        </p:pic>
        <p:pic>
          <p:nvPicPr>
            <p:cNvPr id="29" name="Picture 28">
              <a:extLst>
                <a:ext uri="{FF2B5EF4-FFF2-40B4-BE49-F238E27FC236}">
                  <a16:creationId xmlns:a16="http://schemas.microsoft.com/office/drawing/2014/main" xmlns="" id="{EA2606E5-EDBE-4826-B108-0029E55E16EC}"/>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l="27642" t="12635" r="36667" b="24678"/>
            <a:stretch/>
          </p:blipFill>
          <p:spPr>
            <a:xfrm>
              <a:off x="1437555" y="4036550"/>
              <a:ext cx="637314" cy="1119372"/>
            </a:xfrm>
            <a:prstGeom prst="rect">
              <a:avLst/>
            </a:prstGeom>
          </p:spPr>
        </p:pic>
      </p:grpSp>
    </p:spTree>
    <p:extLst>
      <p:ext uri="{BB962C8B-B14F-4D97-AF65-F5344CB8AC3E}">
        <p14:creationId xmlns:p14="http://schemas.microsoft.com/office/powerpoint/2010/main" val="3011477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8128"/>
            <a:ext cx="12192000" cy="3282300"/>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xmlns="" id="{A3CCF7E1-C1B5-4873-83D1-7875A80EB315}"/>
              </a:ext>
            </a:extLst>
          </p:cNvPr>
          <p:cNvSpPr/>
          <p:nvPr/>
        </p:nvSpPr>
        <p:spPr>
          <a:xfrm>
            <a:off x="0" y="-48033"/>
            <a:ext cx="12192000" cy="1507957"/>
          </a:xfrm>
          <a:prstGeom prst="rect">
            <a:avLst/>
          </a:prstGeom>
          <a:solidFill>
            <a:srgbClr val="A2DAF3"/>
          </a:solidFill>
          <a:ln>
            <a:noFill/>
          </a:ln>
          <a:effectLst>
            <a:outerShdw blurRad="203200" dist="50800" dir="5400000" algn="ctr" rotWithShape="0">
              <a:srgbClr val="000000">
                <a:alpha val="4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3" name="Picture 32">
            <a:extLst>
              <a:ext uri="{FF2B5EF4-FFF2-40B4-BE49-F238E27FC236}">
                <a16:creationId xmlns:a16="http://schemas.microsoft.com/office/drawing/2014/main" xmlns="" id="{20E7B824-23E3-4C8D-8024-64400F98F4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8639" y="4576049"/>
            <a:ext cx="637497" cy="637497"/>
          </a:xfrm>
          <a:prstGeom prst="rect">
            <a:avLst/>
          </a:prstGeom>
        </p:spPr>
      </p:pic>
      <p:sp>
        <p:nvSpPr>
          <p:cNvPr id="11" name="Rectangle 10"/>
          <p:cNvSpPr/>
          <p:nvPr/>
        </p:nvSpPr>
        <p:spPr>
          <a:xfrm>
            <a:off x="0" y="-192504"/>
            <a:ext cx="12192000" cy="1556084"/>
          </a:xfrm>
          <a:prstGeom prst="rect">
            <a:avLst/>
          </a:prstGeom>
          <a:solidFill>
            <a:srgbClr val="3B484E"/>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6464" y="216495"/>
            <a:ext cx="2711116" cy="930588"/>
          </a:xfrm>
          <a:prstGeom prst="rect">
            <a:avLst/>
          </a:prstGeom>
          <a:effectLst>
            <a:outerShdw blurRad="203200" dist="38100" dir="2700000" algn="tl" rotWithShape="0">
              <a:prstClr val="black">
                <a:alpha val="38000"/>
              </a:prstClr>
            </a:outerShdw>
          </a:effectLst>
        </p:spPr>
      </p:pic>
      <p:sp>
        <p:nvSpPr>
          <p:cNvPr id="21" name="TextBox 20"/>
          <p:cNvSpPr txBox="1"/>
          <p:nvPr/>
        </p:nvSpPr>
        <p:spPr>
          <a:xfrm>
            <a:off x="6464969" y="497123"/>
            <a:ext cx="184731" cy="369332"/>
          </a:xfrm>
          <a:prstGeom prst="rect">
            <a:avLst/>
          </a:prstGeom>
          <a:noFill/>
        </p:spPr>
        <p:txBody>
          <a:bodyPr wrap="none" rtlCol="0">
            <a:spAutoFit/>
          </a:bodyPr>
          <a:lstStyle/>
          <a:p>
            <a:endParaRPr lang="en-US" dirty="0">
              <a:latin typeface="Eras Bold ITC" panose="020B0907030504020204" pitchFamily="34" charset="0"/>
            </a:endParaRPr>
          </a:p>
        </p:txBody>
      </p:sp>
      <p:sp>
        <p:nvSpPr>
          <p:cNvPr id="14" name="TextBox 13">
            <a:extLst>
              <a:ext uri="{FF2B5EF4-FFF2-40B4-BE49-F238E27FC236}">
                <a16:creationId xmlns:a16="http://schemas.microsoft.com/office/drawing/2014/main" xmlns="" id="{320E455C-921C-4F09-9132-9957176A616B}"/>
              </a:ext>
            </a:extLst>
          </p:cNvPr>
          <p:cNvSpPr txBox="1"/>
          <p:nvPr/>
        </p:nvSpPr>
        <p:spPr>
          <a:xfrm>
            <a:off x="3921315" y="355504"/>
            <a:ext cx="9977207" cy="523220"/>
          </a:xfrm>
          <a:prstGeom prst="rect">
            <a:avLst/>
          </a:prstGeom>
          <a:noFill/>
          <a:effectLst/>
        </p:spPr>
        <p:txBody>
          <a:bodyPr wrap="square" rtlCol="0">
            <a:spAutoFit/>
          </a:bodyPr>
          <a:lstStyle/>
          <a:p>
            <a:r>
              <a:rPr lang="en-US" sz="2800" b="1" kern="500" spc="310" dirty="0">
                <a:solidFill>
                  <a:schemeClr val="bg1"/>
                </a:solidFill>
                <a:latin typeface="Clinica Pro" panose="020B0003030200020004" pitchFamily="34" charset="0"/>
                <a:cs typeface="Calibri" panose="020F0502020204030204" pitchFamily="34" charset="0"/>
              </a:rPr>
              <a:t>P</a:t>
            </a:r>
            <a:r>
              <a:rPr lang="cs-CZ" sz="2800" b="1" kern="500" spc="310" dirty="0">
                <a:solidFill>
                  <a:schemeClr val="bg1"/>
                </a:solidFill>
                <a:latin typeface="Clinica Pro" panose="020B0003030200020004" pitchFamily="34" charset="0"/>
                <a:cs typeface="Calibri" panose="020F0502020204030204" pitchFamily="34" charset="0"/>
              </a:rPr>
              <a:t>říklady z praxe: </a:t>
            </a:r>
            <a:r>
              <a:rPr lang="en-US" sz="2800" b="1" kern="500" spc="310" dirty="0">
                <a:solidFill>
                  <a:schemeClr val="bg1"/>
                </a:solidFill>
                <a:latin typeface="Clinica Pro" panose="020B0003030200020004" pitchFamily="34" charset="0"/>
                <a:cs typeface="Calibri" panose="020F0502020204030204" pitchFamily="34" charset="0"/>
              </a:rPr>
              <a:t>Twitter</a:t>
            </a:r>
            <a:r>
              <a:rPr lang="cs-CZ" sz="2800" b="1" kern="500" spc="310" dirty="0">
                <a:solidFill>
                  <a:schemeClr val="bg1"/>
                </a:solidFill>
                <a:latin typeface="Clinica Pro" panose="020B0003030200020004" pitchFamily="34" charset="0"/>
                <a:cs typeface="Calibri" panose="020F0502020204030204" pitchFamily="34" charset="0"/>
              </a:rPr>
              <a:t> </a:t>
            </a:r>
            <a:endParaRPr lang="en-US" sz="2800" b="1" kern="500" spc="310" dirty="0">
              <a:solidFill>
                <a:schemeClr val="bg1"/>
              </a:solidFill>
              <a:latin typeface="Clinica Pro" panose="020B0003030200020004" pitchFamily="34" charset="0"/>
              <a:cs typeface="Calibri" panose="020F0502020204030204" pitchFamily="34" charset="0"/>
            </a:endParaRPr>
          </a:p>
        </p:txBody>
      </p:sp>
      <p:sp>
        <p:nvSpPr>
          <p:cNvPr id="20" name="Rectangle 19">
            <a:extLst>
              <a:ext uri="{FF2B5EF4-FFF2-40B4-BE49-F238E27FC236}">
                <a16:creationId xmlns:a16="http://schemas.microsoft.com/office/drawing/2014/main" xmlns="" id="{2CA273F7-A557-47A3-A426-68AC82B0F4DF}"/>
              </a:ext>
            </a:extLst>
          </p:cNvPr>
          <p:cNvSpPr/>
          <p:nvPr/>
        </p:nvSpPr>
        <p:spPr>
          <a:xfrm>
            <a:off x="5839327" y="1572055"/>
            <a:ext cx="6204576" cy="1569660"/>
          </a:xfrm>
          <a:prstGeom prst="rect">
            <a:avLst/>
          </a:prstGeom>
        </p:spPr>
        <p:txBody>
          <a:bodyPr wrap="square">
            <a:spAutoFit/>
          </a:bodyPr>
          <a:lstStyle/>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Slabina: Twitter WEB </a:t>
            </a:r>
            <a:r>
              <a:rPr lang="cs-CZ"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Intents</a:t>
            </a:r>
            <a:endPar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Zveřejnění slabiny: rok 2015</a:t>
            </a:r>
            <a:endPar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Odkaz: </a:t>
            </a:r>
            <a:r>
              <a:rPr lang="cs-CZ" sz="1600" i="1" dirty="0">
                <a:solidFill>
                  <a:schemeClr val="bg1"/>
                </a:solidFill>
                <a:latin typeface="Candara" panose="020E0502030303020204" pitchFamily="34" charset="0"/>
                <a:ea typeface="Verdana" panose="020B0604030504040204" pitchFamily="34" charset="0"/>
                <a:cs typeface="Verdana" panose="020B0604030504040204" pitchFamily="34" charset="0"/>
              </a:rPr>
              <a:t>https://ericrafaloff.com/parameter-tampering-attack-on-twitter-web-intents/</a:t>
            </a:r>
          </a:p>
          <a:p>
            <a:r>
              <a:rPr lang="en-US"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Odm</a:t>
            </a:r>
            <a:r>
              <a:rPr lang="cs-CZ" sz="2000" dirty="0" err="1">
                <a:solidFill>
                  <a:schemeClr val="bg1"/>
                </a:solidFill>
                <a:latin typeface="Candara" panose="020E0502030303020204" pitchFamily="34" charset="0"/>
                <a:ea typeface="Verdana" panose="020B0604030504040204" pitchFamily="34" charset="0"/>
                <a:cs typeface="Verdana" panose="020B0604030504040204" pitchFamily="34" charset="0"/>
              </a:rPr>
              <a:t>ěna</a:t>
            </a:r>
            <a:r>
              <a:rPr lang="ru-RU" sz="2000" dirty="0">
                <a:solidFill>
                  <a:schemeClr val="bg1"/>
                </a:solidFill>
                <a:latin typeface="Candara" panose="020E0502030303020204" pitchFamily="34" charset="0"/>
                <a:ea typeface="Verdana" panose="020B0604030504040204" pitchFamily="34" charset="0"/>
                <a:cs typeface="Verdana" panose="020B0604030504040204" pitchFamily="34" charset="0"/>
              </a:rPr>
              <a:t>:</a:t>
            </a: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 není uvedená </a:t>
            </a:r>
            <a:r>
              <a:rPr lang="ru-RU" sz="2000" dirty="0">
                <a:solidFill>
                  <a:schemeClr val="bg1"/>
                </a:solidFill>
                <a:latin typeface="Candara" panose="020E0502030303020204" pitchFamily="34" charset="0"/>
                <a:ea typeface="Verdana" panose="020B0604030504040204" pitchFamily="34" charset="0"/>
                <a:cs typeface="Verdana" panose="020B0604030504040204" pitchFamily="34" charset="0"/>
              </a:rPr>
              <a:t>(≈</a:t>
            </a:r>
            <a:r>
              <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rPr>
              <a:t> </a:t>
            </a:r>
            <a:r>
              <a:rPr lang="ru-RU" sz="2000" dirty="0">
                <a:solidFill>
                  <a:schemeClr val="bg1"/>
                </a:solidFill>
                <a:latin typeface="Candara" panose="020E0502030303020204" pitchFamily="34" charset="0"/>
                <a:ea typeface="Verdana" panose="020B0604030504040204" pitchFamily="34" charset="0"/>
                <a:cs typeface="Verdana" panose="020B0604030504040204" pitchFamily="34" charset="0"/>
              </a:rPr>
              <a:t>5000</a:t>
            </a:r>
            <a:r>
              <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rPr>
              <a:t> $)</a:t>
            </a:r>
            <a:endPar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cxnSp>
        <p:nvCxnSpPr>
          <p:cNvPr id="8" name="Straight Connector 7">
            <a:extLst>
              <a:ext uri="{FF2B5EF4-FFF2-40B4-BE49-F238E27FC236}">
                <a16:creationId xmlns:a16="http://schemas.microsoft.com/office/drawing/2014/main" xmlns="" id="{2E0FB5C0-29FC-4497-85F2-BA45E43801B0}"/>
              </a:ext>
            </a:extLst>
          </p:cNvPr>
          <p:cNvCxnSpPr>
            <a:cxnSpLocks/>
          </p:cNvCxnSpPr>
          <p:nvPr/>
        </p:nvCxnSpPr>
        <p:spPr>
          <a:xfrm>
            <a:off x="5839327" y="1636224"/>
            <a:ext cx="0" cy="1489449"/>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pic>
        <p:nvPicPr>
          <p:cNvPr id="3" name="Picture 2">
            <a:extLst>
              <a:ext uri="{FF2B5EF4-FFF2-40B4-BE49-F238E27FC236}">
                <a16:creationId xmlns:a16="http://schemas.microsoft.com/office/drawing/2014/main" xmlns="" id="{99D53153-4154-4EDA-A3A3-843D6B05E39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07431" y="1118567"/>
            <a:ext cx="4025585" cy="2211860"/>
          </a:xfrm>
          <a:prstGeom prst="rect">
            <a:avLst/>
          </a:prstGeom>
        </p:spPr>
      </p:pic>
      <p:cxnSp>
        <p:nvCxnSpPr>
          <p:cNvPr id="22" name="Straight Connector 21">
            <a:extLst>
              <a:ext uri="{FF2B5EF4-FFF2-40B4-BE49-F238E27FC236}">
                <a16:creationId xmlns:a16="http://schemas.microsoft.com/office/drawing/2014/main" xmlns="" id="{1193E945-59F3-421D-9E4C-6AAF81886517}"/>
              </a:ext>
            </a:extLst>
          </p:cNvPr>
          <p:cNvCxnSpPr>
            <a:cxnSpLocks/>
          </p:cNvCxnSpPr>
          <p:nvPr/>
        </p:nvCxnSpPr>
        <p:spPr>
          <a:xfrm>
            <a:off x="3007040" y="3749744"/>
            <a:ext cx="0" cy="2148264"/>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sp>
        <p:nvSpPr>
          <p:cNvPr id="12" name="Rectangle 11">
            <a:extLst>
              <a:ext uri="{FF2B5EF4-FFF2-40B4-BE49-F238E27FC236}">
                <a16:creationId xmlns:a16="http://schemas.microsoft.com/office/drawing/2014/main" xmlns="" id="{474599DE-D47C-4AA5-9994-1FB67A0DBC5B}"/>
              </a:ext>
            </a:extLst>
          </p:cNvPr>
          <p:cNvSpPr/>
          <p:nvPr/>
        </p:nvSpPr>
        <p:spPr>
          <a:xfrm>
            <a:off x="3034886" y="3749744"/>
            <a:ext cx="9224190" cy="369332"/>
          </a:xfrm>
          <a:prstGeom prst="rect">
            <a:avLst/>
          </a:prstGeom>
        </p:spPr>
        <p:txBody>
          <a:bodyPr wrap="square">
            <a:spAutoFit/>
          </a:bodyPr>
          <a:lstStyle/>
          <a:p>
            <a:r>
              <a:rPr lang="en-US" dirty="0">
                <a:solidFill>
                  <a:schemeClr val="bg1">
                    <a:lumMod val="95000"/>
                  </a:schemeClr>
                </a:solidFill>
              </a:rPr>
              <a:t>https://twitter.com/intent/like?tweet_id=123456789&amp;</a:t>
            </a:r>
            <a:r>
              <a:rPr lang="en-US" b="1" dirty="0">
                <a:solidFill>
                  <a:srgbClr val="FF0027"/>
                </a:solidFill>
              </a:rPr>
              <a:t>screen_name=</a:t>
            </a:r>
            <a:r>
              <a:rPr lang="cs-CZ" b="1" dirty="0">
                <a:solidFill>
                  <a:srgbClr val="FF0027"/>
                </a:solidFill>
              </a:rPr>
              <a:t>Satan</a:t>
            </a:r>
            <a:endParaRPr lang="en-US" b="1" dirty="0">
              <a:solidFill>
                <a:srgbClr val="FF0027"/>
              </a:solidFill>
            </a:endParaRPr>
          </a:p>
        </p:txBody>
      </p:sp>
      <p:sp>
        <p:nvSpPr>
          <p:cNvPr id="28" name="Rectangle 27">
            <a:extLst>
              <a:ext uri="{FF2B5EF4-FFF2-40B4-BE49-F238E27FC236}">
                <a16:creationId xmlns:a16="http://schemas.microsoft.com/office/drawing/2014/main" xmlns="" id="{8453F0BC-194A-4AFF-8B09-6C2E4AE170EC}"/>
              </a:ext>
            </a:extLst>
          </p:cNvPr>
          <p:cNvSpPr/>
          <p:nvPr/>
        </p:nvSpPr>
        <p:spPr>
          <a:xfrm>
            <a:off x="3034886" y="4103938"/>
            <a:ext cx="9157114" cy="646331"/>
          </a:xfrm>
          <a:prstGeom prst="rect">
            <a:avLst/>
          </a:prstGeom>
        </p:spPr>
        <p:txBody>
          <a:bodyPr wrap="square">
            <a:spAutoFit/>
          </a:bodyPr>
          <a:lstStyle/>
          <a:p>
            <a:r>
              <a:rPr lang="en-US" dirty="0">
                <a:solidFill>
                  <a:schemeClr val="bg1">
                    <a:lumMod val="95000"/>
                  </a:schemeClr>
                </a:solidFill>
              </a:rPr>
              <a:t>https://twitter.com/intent/like/complete?tweet_id=123456789&amp;screen_name=</a:t>
            </a:r>
            <a:r>
              <a:rPr lang="cs-CZ" b="1" dirty="0">
                <a:solidFill>
                  <a:srgbClr val="FF0027"/>
                </a:solidFill>
              </a:rPr>
              <a:t>Satan</a:t>
            </a:r>
            <a:r>
              <a:rPr lang="en-US" b="1" dirty="0">
                <a:solidFill>
                  <a:srgbClr val="FF0027"/>
                </a:solidFill>
              </a:rPr>
              <a:t> </a:t>
            </a:r>
            <a:r>
              <a:rPr lang="en-US" dirty="0">
                <a:solidFill>
                  <a:schemeClr val="bg1">
                    <a:lumMod val="95000"/>
                  </a:schemeClr>
                </a:solidFill>
              </a:rPr>
              <a:t>&amp;</a:t>
            </a:r>
            <a:r>
              <a:rPr lang="en-US" dirty="0" err="1">
                <a:solidFill>
                  <a:schemeClr val="bg1">
                    <a:lumMod val="95000"/>
                  </a:schemeClr>
                </a:solidFill>
              </a:rPr>
              <a:t>already_favorited</a:t>
            </a:r>
            <a:r>
              <a:rPr lang="en-US" dirty="0">
                <a:solidFill>
                  <a:schemeClr val="bg1">
                    <a:lumMod val="95000"/>
                  </a:schemeClr>
                </a:solidFill>
              </a:rPr>
              <a:t>=false</a:t>
            </a:r>
          </a:p>
        </p:txBody>
      </p:sp>
      <p:pic>
        <p:nvPicPr>
          <p:cNvPr id="31" name="Picture 30">
            <a:extLst>
              <a:ext uri="{FF2B5EF4-FFF2-40B4-BE49-F238E27FC236}">
                <a16:creationId xmlns:a16="http://schemas.microsoft.com/office/drawing/2014/main" xmlns="" id="{3A409B33-D179-49D0-B56C-6EF53B5DDA1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55557" y="4167891"/>
            <a:ext cx="1453815" cy="1453815"/>
          </a:xfrm>
          <a:prstGeom prst="rect">
            <a:avLst/>
          </a:prstGeom>
        </p:spPr>
      </p:pic>
      <p:pic>
        <p:nvPicPr>
          <p:cNvPr id="32" name="Picture 31">
            <a:extLst>
              <a:ext uri="{FF2B5EF4-FFF2-40B4-BE49-F238E27FC236}">
                <a16:creationId xmlns:a16="http://schemas.microsoft.com/office/drawing/2014/main" xmlns="" id="{7D432911-80AE-4BDC-B535-42E40067317D}"/>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7642" t="12635" r="36667" b="24678"/>
          <a:stretch/>
        </p:blipFill>
        <p:spPr>
          <a:xfrm>
            <a:off x="1201239" y="3775427"/>
            <a:ext cx="637314" cy="1119372"/>
          </a:xfrm>
          <a:prstGeom prst="rect">
            <a:avLst/>
          </a:prstGeom>
        </p:spPr>
      </p:pic>
      <p:pic>
        <p:nvPicPr>
          <p:cNvPr id="4" name="Obrázek 3">
            <a:extLst>
              <a:ext uri="{FF2B5EF4-FFF2-40B4-BE49-F238E27FC236}">
                <a16:creationId xmlns:a16="http://schemas.microsoft.com/office/drawing/2014/main" xmlns="" id="{F91AD229-6819-40AB-AD23-F0CDB0EE683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752093" y="4748445"/>
            <a:ext cx="2273804" cy="18626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Obrázek 6">
            <a:extLst>
              <a:ext uri="{FF2B5EF4-FFF2-40B4-BE49-F238E27FC236}">
                <a16:creationId xmlns:a16="http://schemas.microsoft.com/office/drawing/2014/main" xmlns="" id="{67701EF6-67AC-43AD-A454-005A5D92A6B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460306" y="5367150"/>
            <a:ext cx="2580952" cy="4571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 name="Obrázek 9">
            <a:extLst>
              <a:ext uri="{FF2B5EF4-FFF2-40B4-BE49-F238E27FC236}">
                <a16:creationId xmlns:a16="http://schemas.microsoft.com/office/drawing/2014/main" xmlns="" id="{8FBDE665-2126-4965-8A04-259A7DA9C06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354656" y="5369551"/>
            <a:ext cx="2178451" cy="4666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cxnSp>
        <p:nvCxnSpPr>
          <p:cNvPr id="17" name="Přímá spojnice se šipkou 16">
            <a:extLst>
              <a:ext uri="{FF2B5EF4-FFF2-40B4-BE49-F238E27FC236}">
                <a16:creationId xmlns:a16="http://schemas.microsoft.com/office/drawing/2014/main" xmlns="" id="{D38817B1-8D0A-459C-B0E4-CD042EC9A5BE}"/>
              </a:ext>
            </a:extLst>
          </p:cNvPr>
          <p:cNvCxnSpPr>
            <a:cxnSpLocks/>
          </p:cNvCxnSpPr>
          <p:nvPr/>
        </p:nvCxnSpPr>
        <p:spPr>
          <a:xfrm flipV="1">
            <a:off x="5385816" y="5714547"/>
            <a:ext cx="2273804" cy="646331"/>
          </a:xfrm>
          <a:prstGeom prst="straightConnector1">
            <a:avLst/>
          </a:prstGeom>
          <a:ln w="31750">
            <a:solidFill>
              <a:srgbClr val="E0235D"/>
            </a:solidFill>
            <a:tailEnd type="triangle"/>
          </a:ln>
        </p:spPr>
        <p:style>
          <a:lnRef idx="1">
            <a:schemeClr val="accent1"/>
          </a:lnRef>
          <a:fillRef idx="0">
            <a:schemeClr val="accent1"/>
          </a:fillRef>
          <a:effectRef idx="0">
            <a:schemeClr val="accent1"/>
          </a:effectRef>
          <a:fontRef idx="minor">
            <a:schemeClr val="tx1"/>
          </a:fontRef>
        </p:style>
      </p:cxnSp>
      <p:cxnSp>
        <p:nvCxnSpPr>
          <p:cNvPr id="37" name="Přímá spojnice se šipkou 36">
            <a:extLst>
              <a:ext uri="{FF2B5EF4-FFF2-40B4-BE49-F238E27FC236}">
                <a16:creationId xmlns:a16="http://schemas.microsoft.com/office/drawing/2014/main" xmlns="" id="{CF955397-7689-4EB6-850A-ABCF3BA9DE85}"/>
              </a:ext>
            </a:extLst>
          </p:cNvPr>
          <p:cNvCxnSpPr>
            <a:cxnSpLocks/>
          </p:cNvCxnSpPr>
          <p:nvPr/>
        </p:nvCxnSpPr>
        <p:spPr>
          <a:xfrm flipV="1">
            <a:off x="8749554" y="5602898"/>
            <a:ext cx="1642155" cy="8923"/>
          </a:xfrm>
          <a:prstGeom prst="straightConnector1">
            <a:avLst/>
          </a:prstGeom>
          <a:ln w="31750">
            <a:solidFill>
              <a:srgbClr val="FF3232"/>
            </a:solidFill>
            <a:tailEnd type="triangle"/>
          </a:ln>
        </p:spPr>
        <p:style>
          <a:lnRef idx="1">
            <a:schemeClr val="accent1"/>
          </a:lnRef>
          <a:fillRef idx="0">
            <a:schemeClr val="accent1"/>
          </a:fillRef>
          <a:effectRef idx="0">
            <a:schemeClr val="accent1"/>
          </a:effectRef>
          <a:fontRef idx="minor">
            <a:schemeClr val="tx1"/>
          </a:fontRef>
        </p:style>
      </p:cxnSp>
      <p:pic>
        <p:nvPicPr>
          <p:cNvPr id="40" name="Obrázek 39">
            <a:extLst>
              <a:ext uri="{FF2B5EF4-FFF2-40B4-BE49-F238E27FC236}">
                <a16:creationId xmlns:a16="http://schemas.microsoft.com/office/drawing/2014/main" xmlns="" id="{8CC6A7E2-513A-4866-AE41-36C3E65D793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148652" y="6398539"/>
            <a:ext cx="309736" cy="309736"/>
          </a:xfrm>
          <a:prstGeom prst="rect">
            <a:avLst/>
          </a:prstGeom>
        </p:spPr>
      </p:pic>
      <p:pic>
        <p:nvPicPr>
          <p:cNvPr id="41" name="Obrázek 40">
            <a:extLst>
              <a:ext uri="{FF2B5EF4-FFF2-40B4-BE49-F238E27FC236}">
                <a16:creationId xmlns:a16="http://schemas.microsoft.com/office/drawing/2014/main" xmlns="" id="{47B7E390-3771-4259-8BCF-D91D258121A5}"/>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391508" y="5627981"/>
            <a:ext cx="309736" cy="309736"/>
          </a:xfrm>
          <a:prstGeom prst="rect">
            <a:avLst/>
          </a:prstGeom>
        </p:spPr>
      </p:pic>
    </p:spTree>
    <p:extLst>
      <p:ext uri="{BB962C8B-B14F-4D97-AF65-F5344CB8AC3E}">
        <p14:creationId xmlns:p14="http://schemas.microsoft.com/office/powerpoint/2010/main" val="562774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2083"/>
            <a:ext cx="12192000" cy="1507957"/>
          </a:xfrm>
          <a:prstGeom prst="rect">
            <a:avLst/>
          </a:prstGeom>
          <a:solidFill>
            <a:srgbClr val="A2DAF3"/>
          </a:solidFill>
          <a:ln>
            <a:noFill/>
          </a:ln>
          <a:effectLst>
            <a:outerShdw blurRad="203200" dist="50800" dir="5400000" algn="ctr" rotWithShape="0">
              <a:srgbClr val="000000">
                <a:alpha val="4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192504"/>
            <a:ext cx="12192000" cy="1556084"/>
          </a:xfrm>
          <a:prstGeom prst="rect">
            <a:avLst/>
          </a:prstGeom>
          <a:solidFill>
            <a:srgbClr val="3B484E"/>
          </a:solidFill>
          <a:ln>
            <a:noFill/>
          </a:ln>
          <a:effectLst>
            <a:outerShdw blurRad="2032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464" y="216495"/>
            <a:ext cx="2711116" cy="930588"/>
          </a:xfrm>
          <a:prstGeom prst="rect">
            <a:avLst/>
          </a:prstGeom>
          <a:effectLst>
            <a:outerShdw blurRad="203200" dist="38100" dir="2700000" algn="tl" rotWithShape="0">
              <a:prstClr val="black">
                <a:alpha val="38000"/>
              </a:prstClr>
            </a:outerShdw>
          </a:effectLst>
        </p:spPr>
      </p:pic>
      <p:sp>
        <p:nvSpPr>
          <p:cNvPr id="21" name="TextBox 20"/>
          <p:cNvSpPr txBox="1"/>
          <p:nvPr/>
        </p:nvSpPr>
        <p:spPr>
          <a:xfrm>
            <a:off x="6464969" y="497123"/>
            <a:ext cx="184731" cy="369332"/>
          </a:xfrm>
          <a:prstGeom prst="rect">
            <a:avLst/>
          </a:prstGeom>
          <a:noFill/>
        </p:spPr>
        <p:txBody>
          <a:bodyPr wrap="none" rtlCol="0">
            <a:spAutoFit/>
          </a:bodyPr>
          <a:lstStyle/>
          <a:p>
            <a:endParaRPr lang="en-US" dirty="0">
              <a:latin typeface="Eras Bold ITC" panose="020B0907030504020204" pitchFamily="34" charset="0"/>
            </a:endParaRPr>
          </a:p>
        </p:txBody>
      </p:sp>
      <p:sp>
        <p:nvSpPr>
          <p:cNvPr id="14" name="TextBox 13">
            <a:extLst>
              <a:ext uri="{FF2B5EF4-FFF2-40B4-BE49-F238E27FC236}">
                <a16:creationId xmlns:a16="http://schemas.microsoft.com/office/drawing/2014/main" xmlns="" id="{320E455C-921C-4F09-9132-9957176A616B}"/>
              </a:ext>
            </a:extLst>
          </p:cNvPr>
          <p:cNvSpPr txBox="1"/>
          <p:nvPr/>
        </p:nvSpPr>
        <p:spPr>
          <a:xfrm>
            <a:off x="3524490" y="296081"/>
            <a:ext cx="6970803" cy="769441"/>
          </a:xfrm>
          <a:prstGeom prst="rect">
            <a:avLst/>
          </a:prstGeom>
          <a:noFill/>
          <a:effectLst/>
        </p:spPr>
        <p:txBody>
          <a:bodyPr wrap="square" rtlCol="0">
            <a:spAutoFit/>
          </a:bodyPr>
          <a:lstStyle/>
          <a:p>
            <a:pPr algn="ctr"/>
            <a:r>
              <a:rPr lang="cs-CZ" sz="4400" b="1" kern="500" spc="310" dirty="0">
                <a:solidFill>
                  <a:schemeClr val="bg1"/>
                </a:solidFill>
                <a:latin typeface="Clinica Pro" panose="020B0003030200020004" pitchFamily="34" charset="0"/>
                <a:cs typeface="Calibri" panose="020F0502020204030204" pitchFamily="34" charset="0"/>
              </a:rPr>
              <a:t>Shrnutí a obrana</a:t>
            </a:r>
            <a:endParaRPr lang="en-US" sz="4400" b="1" kern="500" spc="310" dirty="0">
              <a:solidFill>
                <a:schemeClr val="bg1"/>
              </a:solidFill>
              <a:latin typeface="Clinica Pro" panose="020B0003030200020004" pitchFamily="34" charset="0"/>
              <a:cs typeface="Calibri" panose="020F0502020204030204" pitchFamily="34" charset="0"/>
            </a:endParaRPr>
          </a:p>
        </p:txBody>
      </p:sp>
      <p:sp>
        <p:nvSpPr>
          <p:cNvPr id="9" name="TextBox 1">
            <a:extLst>
              <a:ext uri="{FF2B5EF4-FFF2-40B4-BE49-F238E27FC236}">
                <a16:creationId xmlns:a16="http://schemas.microsoft.com/office/drawing/2014/main" xmlns="" id="{BCBCE9A9-9FAD-4784-BAF4-043D2E3F5223}"/>
              </a:ext>
            </a:extLst>
          </p:cNvPr>
          <p:cNvSpPr txBox="1"/>
          <p:nvPr/>
        </p:nvSpPr>
        <p:spPr>
          <a:xfrm>
            <a:off x="3483161" y="2181585"/>
            <a:ext cx="7891681" cy="2585323"/>
          </a:xfrm>
          <a:prstGeom prst="rect">
            <a:avLst/>
          </a:prstGeom>
          <a:noFill/>
        </p:spPr>
        <p:txBody>
          <a:bodyPr wrap="square" rtlCol="0">
            <a:spAutoFit/>
          </a:bodyPr>
          <a:lstStyle/>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Jednoduchý ale potenciálně velmi efektivní útok              </a:t>
            </a:r>
          </a:p>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HPP zneužívá toho, že HTTP přijímá více parametrů (různé způsoby)</a:t>
            </a:r>
          </a:p>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HPP může útočit jak na stranu klienta tak na stranu serveru</a:t>
            </a:r>
          </a:p>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Efekt HPP velmi úzce souvisí s funkcionalitami webové aplikace</a:t>
            </a:r>
          </a:p>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Dá se kombinovat s ostatními exploity (spouštění Javascriptů, CSS apod.)</a:t>
            </a:r>
          </a:p>
          <a:p>
            <a:pPr marL="548640" indent="-285750">
              <a:spcBef>
                <a:spcPts val="600"/>
              </a:spcBef>
              <a:buFont typeface="Arial" panose="020B0604020202020204" pitchFamily="34" charset="0"/>
              <a:buChar char="•"/>
            </a:pPr>
            <a:endParaRPr lang="cs-CZ"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pPr marL="1634490" lvl="3">
              <a:spcBef>
                <a:spcPts val="600"/>
              </a:spcBef>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	         </a:t>
            </a:r>
            <a:r>
              <a:rPr lang="cs-CZ" sz="2400" b="1" dirty="0">
                <a:solidFill>
                  <a:schemeClr val="bg1"/>
                </a:solidFill>
                <a:latin typeface="Candara" panose="020E0502030303020204" pitchFamily="34" charset="0"/>
                <a:ea typeface="Verdana" panose="020B0604030504040204" pitchFamily="34" charset="0"/>
                <a:cs typeface="Verdana" panose="020B0604030504040204" pitchFamily="34" charset="0"/>
              </a:rPr>
              <a:t>Obrana a prevence:</a:t>
            </a:r>
          </a:p>
        </p:txBody>
      </p:sp>
      <p:pic>
        <p:nvPicPr>
          <p:cNvPr id="5" name="Obrázek 4">
            <a:extLst>
              <a:ext uri="{FF2B5EF4-FFF2-40B4-BE49-F238E27FC236}">
                <a16:creationId xmlns:a16="http://schemas.microsoft.com/office/drawing/2014/main" xmlns="" id="{7DFDB2D0-052E-4490-8E24-A576DA9E3D7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9634" y="2290073"/>
            <a:ext cx="3183527" cy="3183527"/>
          </a:xfrm>
          <a:prstGeom prst="rect">
            <a:avLst/>
          </a:prstGeom>
          <a:effectLst>
            <a:outerShdw blurRad="50800" dist="38100" algn="l" rotWithShape="0">
              <a:prstClr val="black">
                <a:alpha val="40000"/>
              </a:prstClr>
            </a:outerShdw>
          </a:effectLst>
        </p:spPr>
      </p:pic>
      <p:sp>
        <p:nvSpPr>
          <p:cNvPr id="13" name="TextBox 1">
            <a:extLst>
              <a:ext uri="{FF2B5EF4-FFF2-40B4-BE49-F238E27FC236}">
                <a16:creationId xmlns:a16="http://schemas.microsoft.com/office/drawing/2014/main" xmlns="" id="{F83F548A-819E-4FCA-8600-7F4FF71C6F02}"/>
              </a:ext>
            </a:extLst>
          </p:cNvPr>
          <p:cNvSpPr txBox="1"/>
          <p:nvPr/>
        </p:nvSpPr>
        <p:spPr>
          <a:xfrm>
            <a:off x="3524490" y="4749344"/>
            <a:ext cx="7850352" cy="1708160"/>
          </a:xfrm>
          <a:prstGeom prst="rect">
            <a:avLst/>
          </a:prstGeom>
          <a:noFill/>
        </p:spPr>
        <p:txBody>
          <a:bodyPr wrap="square" rtlCol="0">
            <a:spAutoFit/>
          </a:bodyPr>
          <a:lstStyle/>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Nepoužívání GET requestů při nakládání s citlivými daty</a:t>
            </a:r>
          </a:p>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Zakázání více parametrů (někdy není možné)</a:t>
            </a:r>
          </a:p>
          <a:p>
            <a:pPr marL="548640" indent="-285750">
              <a:spcBef>
                <a:spcPts val="600"/>
              </a:spcBef>
              <a:buFont typeface="Arial" panose="020B0604020202020204" pitchFamily="34" charset="0"/>
              <a:buChar char="•"/>
            </a:pPr>
            <a:r>
              <a:rPr lang="cs-CZ" dirty="0" err="1">
                <a:solidFill>
                  <a:schemeClr val="bg1"/>
                </a:solidFill>
                <a:latin typeface="Candara" panose="020E0502030303020204" pitchFamily="34" charset="0"/>
                <a:ea typeface="Verdana" panose="020B0604030504040204" pitchFamily="34" charset="0"/>
                <a:cs typeface="Verdana" panose="020B0604030504040204" pitchFamily="34" charset="0"/>
              </a:rPr>
              <a:t>Whitelist</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 povolených URL  (</a:t>
            </a:r>
            <a:r>
              <a:rPr lang="cs-CZ" dirty="0" err="1">
                <a:solidFill>
                  <a:schemeClr val="bg1"/>
                </a:solidFill>
                <a:latin typeface="Candara" panose="020E0502030303020204" pitchFamily="34" charset="0"/>
                <a:ea typeface="Verdana" panose="020B0604030504040204" pitchFamily="34" charset="0"/>
                <a:cs typeface="Verdana" panose="020B0604030504040204" pitchFamily="34" charset="0"/>
              </a:rPr>
              <a:t>ultimátní</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 avšak není praktické ve většině případů, </a:t>
            </a:r>
            <a:r>
              <a:rPr lang="cs-CZ">
                <a:solidFill>
                  <a:schemeClr val="bg1"/>
                </a:solidFill>
                <a:latin typeface="Candara" panose="020E0502030303020204" pitchFamily="34" charset="0"/>
                <a:ea typeface="Verdana" panose="020B0604030504040204" pitchFamily="34" charset="0"/>
                <a:cs typeface="Verdana" panose="020B0604030504040204" pitchFamily="34" charset="0"/>
              </a:rPr>
              <a:t>lze např. použít </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na různých anketách a formulářích)</a:t>
            </a:r>
          </a:p>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Pravidelná kontrola stránek proti zranitelnostem tohoto druhu</a:t>
            </a:r>
          </a:p>
        </p:txBody>
      </p:sp>
    </p:spTree>
    <p:extLst>
      <p:ext uri="{BB962C8B-B14F-4D97-AF65-F5344CB8AC3E}">
        <p14:creationId xmlns:p14="http://schemas.microsoft.com/office/powerpoint/2010/main" val="2698773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2083"/>
            <a:ext cx="12192000" cy="1507957"/>
          </a:xfrm>
          <a:prstGeom prst="rect">
            <a:avLst/>
          </a:prstGeom>
          <a:solidFill>
            <a:srgbClr val="A2DAF3"/>
          </a:solidFill>
          <a:ln>
            <a:noFill/>
          </a:ln>
          <a:effectLst>
            <a:outerShdw blurRad="203200" dist="50800" dir="5400000" algn="ctr" rotWithShape="0">
              <a:srgbClr val="000000">
                <a:alpha val="4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192504"/>
            <a:ext cx="12192000" cy="1556084"/>
          </a:xfrm>
          <a:prstGeom prst="rect">
            <a:avLst/>
          </a:prstGeom>
          <a:solidFill>
            <a:srgbClr val="3B484E"/>
          </a:solidFill>
          <a:ln>
            <a:noFill/>
          </a:ln>
          <a:effectLst>
            <a:outerShdw blurRad="2032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464" y="216495"/>
            <a:ext cx="2711116" cy="930588"/>
          </a:xfrm>
          <a:prstGeom prst="rect">
            <a:avLst/>
          </a:prstGeom>
          <a:effectLst>
            <a:outerShdw blurRad="203200" dist="38100" dir="2700000" algn="tl" rotWithShape="0">
              <a:prstClr val="black">
                <a:alpha val="38000"/>
              </a:prstClr>
            </a:outerShdw>
          </a:effectLst>
        </p:spPr>
      </p:pic>
      <p:sp>
        <p:nvSpPr>
          <p:cNvPr id="21" name="TextBox 20"/>
          <p:cNvSpPr txBox="1"/>
          <p:nvPr/>
        </p:nvSpPr>
        <p:spPr>
          <a:xfrm>
            <a:off x="6464969" y="497123"/>
            <a:ext cx="184731" cy="369332"/>
          </a:xfrm>
          <a:prstGeom prst="rect">
            <a:avLst/>
          </a:prstGeom>
          <a:noFill/>
        </p:spPr>
        <p:txBody>
          <a:bodyPr wrap="none" rtlCol="0">
            <a:spAutoFit/>
          </a:bodyPr>
          <a:lstStyle/>
          <a:p>
            <a:endParaRPr lang="en-US" dirty="0">
              <a:latin typeface="Eras Bold ITC" panose="020B0907030504020204" pitchFamily="34" charset="0"/>
            </a:endParaRPr>
          </a:p>
        </p:txBody>
      </p:sp>
      <p:sp>
        <p:nvSpPr>
          <p:cNvPr id="14" name="TextBox 13">
            <a:extLst>
              <a:ext uri="{FF2B5EF4-FFF2-40B4-BE49-F238E27FC236}">
                <a16:creationId xmlns:a16="http://schemas.microsoft.com/office/drawing/2014/main" xmlns="" id="{320E455C-921C-4F09-9132-9957176A616B}"/>
              </a:ext>
            </a:extLst>
          </p:cNvPr>
          <p:cNvSpPr txBox="1"/>
          <p:nvPr/>
        </p:nvSpPr>
        <p:spPr>
          <a:xfrm>
            <a:off x="4595083" y="420179"/>
            <a:ext cx="9977207" cy="523220"/>
          </a:xfrm>
          <a:prstGeom prst="rect">
            <a:avLst/>
          </a:prstGeom>
          <a:noFill/>
          <a:effectLst/>
        </p:spPr>
        <p:txBody>
          <a:bodyPr wrap="square" rtlCol="0">
            <a:spAutoFit/>
          </a:bodyPr>
          <a:lstStyle/>
          <a:p>
            <a:r>
              <a:rPr lang="cs-CZ" sz="2800" b="1" kern="500" spc="310" dirty="0">
                <a:solidFill>
                  <a:schemeClr val="bg1"/>
                </a:solidFill>
                <a:latin typeface="Clinica Pro" panose="020B0003030200020004" pitchFamily="34" charset="0"/>
                <a:cs typeface="Calibri" panose="020F0502020204030204" pitchFamily="34" charset="0"/>
              </a:rPr>
              <a:t>Použité zdroje</a:t>
            </a:r>
            <a:endParaRPr lang="en-US" sz="2800" b="1" kern="500" spc="310" dirty="0">
              <a:solidFill>
                <a:schemeClr val="bg1"/>
              </a:solidFill>
              <a:latin typeface="Clinica Pro" panose="020B0003030200020004" pitchFamily="34" charset="0"/>
              <a:cs typeface="Calibri" panose="020F0502020204030204" pitchFamily="34" charset="0"/>
            </a:endParaRPr>
          </a:p>
        </p:txBody>
      </p:sp>
      <p:sp>
        <p:nvSpPr>
          <p:cNvPr id="2" name="Rectangle 1">
            <a:extLst>
              <a:ext uri="{FF2B5EF4-FFF2-40B4-BE49-F238E27FC236}">
                <a16:creationId xmlns:a16="http://schemas.microsoft.com/office/drawing/2014/main" xmlns="" id="{F50C1F61-FE3C-45C1-89AC-DA0016566168}"/>
              </a:ext>
            </a:extLst>
          </p:cNvPr>
          <p:cNvSpPr/>
          <p:nvPr/>
        </p:nvSpPr>
        <p:spPr>
          <a:xfrm>
            <a:off x="1291637" y="1976263"/>
            <a:ext cx="10716126" cy="4909036"/>
          </a:xfrm>
          <a:prstGeom prst="rect">
            <a:avLst/>
          </a:prstGeom>
        </p:spPr>
        <p:txBody>
          <a:bodyPr wrap="square">
            <a:spAutoFit/>
          </a:bodyPr>
          <a:lstStyle/>
          <a:p>
            <a:pPr marL="342900" indent="-342900">
              <a:spcBef>
                <a:spcPts val="600"/>
              </a:spcBef>
              <a:buFont typeface="+mj-lt"/>
              <a:buAutoNum type="arabicPeriod"/>
            </a:pPr>
            <a:r>
              <a:rPr lang="en-US" sz="2000" i="1" dirty="0">
                <a:solidFill>
                  <a:schemeClr val="bg1"/>
                </a:solidFill>
              </a:rPr>
              <a:t>HTTP Parameter Pollution</a:t>
            </a:r>
            <a:r>
              <a:rPr lang="en-US" sz="2000" dirty="0">
                <a:solidFill>
                  <a:schemeClr val="bg1"/>
                </a:solidFill>
              </a:rPr>
              <a:t> [online]. , 45 [cit. 2017-10-20]. </a:t>
            </a:r>
            <a:r>
              <a:rPr lang="en-US" sz="2000" dirty="0" err="1">
                <a:solidFill>
                  <a:schemeClr val="bg1"/>
                </a:solidFill>
              </a:rPr>
              <a:t>Dostupné</a:t>
            </a:r>
            <a:r>
              <a:rPr lang="en-US" sz="2000" dirty="0">
                <a:solidFill>
                  <a:schemeClr val="bg1"/>
                </a:solidFill>
              </a:rPr>
              <a:t> z: https://www.owasp.org/images/b/ba/AppsecEU09_CarettoniDiPaola_v0.8.pdf</a:t>
            </a:r>
          </a:p>
          <a:p>
            <a:pPr marL="342900" indent="-342900">
              <a:spcBef>
                <a:spcPts val="600"/>
              </a:spcBef>
              <a:buFont typeface="+mj-lt"/>
              <a:buAutoNum type="arabicPeriod"/>
            </a:pPr>
            <a:r>
              <a:rPr lang="en-US" sz="2000" dirty="0">
                <a:solidFill>
                  <a:schemeClr val="bg1"/>
                </a:solidFill>
              </a:rPr>
              <a:t>YAWORSKI, Peter. </a:t>
            </a:r>
            <a:r>
              <a:rPr lang="ru-RU" sz="2000" i="1" dirty="0">
                <a:solidFill>
                  <a:schemeClr val="bg1"/>
                </a:solidFill>
              </a:rPr>
              <a:t>Основы </a:t>
            </a:r>
            <a:r>
              <a:rPr lang="en-US" sz="2000" i="1" dirty="0">
                <a:solidFill>
                  <a:schemeClr val="bg1"/>
                </a:solidFill>
              </a:rPr>
              <a:t>WEB </a:t>
            </a:r>
            <a:r>
              <a:rPr lang="ru-RU" sz="2000" i="1" dirty="0" err="1">
                <a:solidFill>
                  <a:schemeClr val="bg1"/>
                </a:solidFill>
              </a:rPr>
              <a:t>хакинга</a:t>
            </a:r>
            <a:r>
              <a:rPr lang="ru-RU" sz="2000" i="1" dirty="0">
                <a:solidFill>
                  <a:schemeClr val="bg1"/>
                </a:solidFill>
              </a:rPr>
              <a:t>: (</a:t>
            </a:r>
            <a:r>
              <a:rPr lang="en-US" sz="2000" i="1" dirty="0">
                <a:solidFill>
                  <a:schemeClr val="bg1"/>
                </a:solidFill>
              </a:rPr>
              <a:t>demo </a:t>
            </a:r>
            <a:r>
              <a:rPr lang="en-US" sz="2000" i="1" dirty="0" err="1">
                <a:solidFill>
                  <a:schemeClr val="bg1"/>
                </a:solidFill>
              </a:rPr>
              <a:t>verze</a:t>
            </a:r>
            <a:r>
              <a:rPr lang="en-US" sz="2000" i="1" dirty="0">
                <a:solidFill>
                  <a:schemeClr val="bg1"/>
                </a:solidFill>
              </a:rPr>
              <a:t>)</a:t>
            </a:r>
            <a:r>
              <a:rPr lang="en-US" sz="2000" dirty="0">
                <a:solidFill>
                  <a:schemeClr val="bg1"/>
                </a:solidFill>
              </a:rPr>
              <a:t> [online]. , 35 [cit. 2017-10-22]. </a:t>
            </a:r>
            <a:r>
              <a:rPr lang="en-US" sz="2000" dirty="0" err="1">
                <a:solidFill>
                  <a:schemeClr val="bg1"/>
                </a:solidFill>
              </a:rPr>
              <a:t>Dostupné</a:t>
            </a:r>
            <a:r>
              <a:rPr lang="en-US" sz="2000" dirty="0">
                <a:solidFill>
                  <a:schemeClr val="bg1"/>
                </a:solidFill>
              </a:rPr>
              <a:t> z: https://leanpub.com/white-hat-hacking-ru</a:t>
            </a:r>
          </a:p>
          <a:p>
            <a:pPr marL="342900" indent="-342900">
              <a:spcBef>
                <a:spcPts val="600"/>
              </a:spcBef>
              <a:buFont typeface="+mj-lt"/>
              <a:buAutoNum type="arabicPeriod"/>
            </a:pPr>
            <a:r>
              <a:rPr lang="en-US" sz="2000" i="1" dirty="0">
                <a:solidFill>
                  <a:schemeClr val="bg1"/>
                </a:solidFill>
              </a:rPr>
              <a:t>HTTP Parameter Pollution</a:t>
            </a:r>
            <a:r>
              <a:rPr lang="en-US" sz="2000" dirty="0">
                <a:solidFill>
                  <a:schemeClr val="bg1"/>
                </a:solidFill>
              </a:rPr>
              <a:t> [online]. [cit. 2017-10-15]. </a:t>
            </a:r>
            <a:r>
              <a:rPr lang="en-US" sz="2000" dirty="0" err="1">
                <a:solidFill>
                  <a:schemeClr val="bg1"/>
                </a:solidFill>
              </a:rPr>
              <a:t>Dostupné</a:t>
            </a:r>
            <a:r>
              <a:rPr lang="en-US" sz="2000" dirty="0">
                <a:solidFill>
                  <a:schemeClr val="bg1"/>
                </a:solidFill>
              </a:rPr>
              <a:t> z: https://www.imperva.com/resources/glossary?term=http_parameter_pollution</a:t>
            </a:r>
          </a:p>
          <a:p>
            <a:pPr marL="342900" indent="-342900">
              <a:spcBef>
                <a:spcPts val="600"/>
              </a:spcBef>
              <a:buFont typeface="+mj-lt"/>
              <a:buAutoNum type="arabicPeriod"/>
            </a:pPr>
            <a:r>
              <a:rPr lang="en-US" sz="2000" i="1" dirty="0">
                <a:solidFill>
                  <a:schemeClr val="bg1"/>
                </a:solidFill>
              </a:rPr>
              <a:t>Testing for HTTP Parameter pollution (OTG-INPVAL-004): The article is part of the new OWASP Testing Guide v4.</a:t>
            </a:r>
            <a:r>
              <a:rPr lang="en-US" sz="2000" dirty="0">
                <a:solidFill>
                  <a:schemeClr val="bg1"/>
                </a:solidFill>
              </a:rPr>
              <a:t> [online]. [cit. 2017-10-22]. </a:t>
            </a:r>
            <a:r>
              <a:rPr lang="en-US" sz="2000" dirty="0" err="1">
                <a:solidFill>
                  <a:schemeClr val="bg1"/>
                </a:solidFill>
              </a:rPr>
              <a:t>Dostupné</a:t>
            </a:r>
            <a:r>
              <a:rPr lang="en-US" sz="2000" dirty="0">
                <a:solidFill>
                  <a:schemeClr val="bg1"/>
                </a:solidFill>
              </a:rPr>
              <a:t> z: https://www.owasp.org/index.php/Testing_for_HTTP_Parameter_pollution_(OTG-INPVAL-004)</a:t>
            </a:r>
          </a:p>
          <a:p>
            <a:pPr marL="342900" indent="-342900">
              <a:spcBef>
                <a:spcPts val="600"/>
              </a:spcBef>
              <a:buFont typeface="+mj-lt"/>
              <a:buAutoNum type="arabicPeriod"/>
            </a:pPr>
            <a:r>
              <a:rPr lang="en-US" sz="2000" i="1" dirty="0">
                <a:solidFill>
                  <a:schemeClr val="bg1"/>
                </a:solidFill>
              </a:rPr>
              <a:t>How to Detect HTTP Parameter Pollution Attacks</a:t>
            </a:r>
            <a:r>
              <a:rPr lang="en-US" sz="2000" dirty="0">
                <a:solidFill>
                  <a:schemeClr val="bg1"/>
                </a:solidFill>
              </a:rPr>
              <a:t> [online]. [cit. 2017-10-22]. </a:t>
            </a:r>
            <a:r>
              <a:rPr lang="en-US" sz="2000" dirty="0" err="1">
                <a:solidFill>
                  <a:schemeClr val="bg1"/>
                </a:solidFill>
              </a:rPr>
              <a:t>Dostupné</a:t>
            </a:r>
            <a:r>
              <a:rPr lang="en-US" sz="2000" dirty="0">
                <a:solidFill>
                  <a:schemeClr val="bg1"/>
                </a:solidFill>
              </a:rPr>
              <a:t> z: https://www.acunetix.com/blog/whitepaper-http-parameter-pollution/</a:t>
            </a:r>
          </a:p>
          <a:p>
            <a:pPr marL="342900" indent="-342900">
              <a:spcBef>
                <a:spcPts val="600"/>
              </a:spcBef>
              <a:buFont typeface="+mj-lt"/>
              <a:buAutoNum type="arabicPeriod"/>
            </a:pPr>
            <a:r>
              <a:rPr lang="it-IT" sz="2000" i="1" dirty="0">
                <a:solidFill>
                  <a:schemeClr val="bg1"/>
                </a:solidFill>
              </a:rPr>
              <a:t>Obrázky</a:t>
            </a:r>
            <a:r>
              <a:rPr lang="it-IT" sz="2000" dirty="0">
                <a:solidFill>
                  <a:schemeClr val="bg1"/>
                </a:solidFill>
              </a:rPr>
              <a:t> [online]. In: . [cit. 2017-10-22]. Dostupné z: https://www.flaticon.com/</a:t>
            </a:r>
            <a:endParaRPr lang="cs-CZ" sz="2000" dirty="0">
              <a:solidFill>
                <a:schemeClr val="bg1"/>
              </a:solidFill>
            </a:endParaRPr>
          </a:p>
          <a:p>
            <a:pPr>
              <a:spcBef>
                <a:spcPts val="600"/>
              </a:spcBef>
            </a:pPr>
            <a:endParaRPr lang="cs-CZ" sz="2000" dirty="0"/>
          </a:p>
          <a:p>
            <a:pPr>
              <a:spcBef>
                <a:spcPts val="600"/>
              </a:spcBef>
            </a:pPr>
            <a:endParaRPr lang="en-US" sz="2000" dirty="0"/>
          </a:p>
        </p:txBody>
      </p:sp>
    </p:spTree>
    <p:extLst>
      <p:ext uri="{BB962C8B-B14F-4D97-AF65-F5344CB8AC3E}">
        <p14:creationId xmlns:p14="http://schemas.microsoft.com/office/powerpoint/2010/main" val="1954643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2083"/>
            <a:ext cx="12192000" cy="1507957"/>
          </a:xfrm>
          <a:prstGeom prst="rect">
            <a:avLst/>
          </a:prstGeom>
          <a:solidFill>
            <a:srgbClr val="A2DAF3"/>
          </a:solidFill>
          <a:ln>
            <a:noFill/>
          </a:ln>
          <a:effectLst>
            <a:outerShdw blurRad="203200" dist="50800" dir="5400000" algn="ctr" rotWithShape="0">
              <a:srgbClr val="000000">
                <a:alpha val="4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192504"/>
            <a:ext cx="12192000" cy="1556084"/>
          </a:xfrm>
          <a:prstGeom prst="rect">
            <a:avLst/>
          </a:prstGeom>
          <a:solidFill>
            <a:srgbClr val="3B484E"/>
          </a:solidFill>
          <a:ln>
            <a:noFill/>
          </a:ln>
          <a:effectLst>
            <a:outerShdw blurRad="2032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464" y="216495"/>
            <a:ext cx="2711116" cy="930588"/>
          </a:xfrm>
          <a:prstGeom prst="rect">
            <a:avLst/>
          </a:prstGeom>
          <a:effectLst>
            <a:outerShdw blurRad="203200" dist="38100" dir="2700000" algn="tl" rotWithShape="0">
              <a:prstClr val="black">
                <a:alpha val="38000"/>
              </a:prstClr>
            </a:outerShdw>
          </a:effectLst>
        </p:spPr>
      </p:pic>
      <p:sp>
        <p:nvSpPr>
          <p:cNvPr id="21" name="TextBox 20"/>
          <p:cNvSpPr txBox="1"/>
          <p:nvPr/>
        </p:nvSpPr>
        <p:spPr>
          <a:xfrm>
            <a:off x="6464969" y="497123"/>
            <a:ext cx="184731" cy="369332"/>
          </a:xfrm>
          <a:prstGeom prst="rect">
            <a:avLst/>
          </a:prstGeom>
          <a:noFill/>
        </p:spPr>
        <p:txBody>
          <a:bodyPr wrap="none" rtlCol="0">
            <a:spAutoFit/>
          </a:bodyPr>
          <a:lstStyle/>
          <a:p>
            <a:endParaRPr lang="en-US" dirty="0">
              <a:latin typeface="Eras Bold ITC" panose="020B0907030504020204" pitchFamily="34" charset="0"/>
            </a:endParaRPr>
          </a:p>
        </p:txBody>
      </p:sp>
      <p:sp>
        <p:nvSpPr>
          <p:cNvPr id="14" name="TextBox 13">
            <a:extLst>
              <a:ext uri="{FF2B5EF4-FFF2-40B4-BE49-F238E27FC236}">
                <a16:creationId xmlns:a16="http://schemas.microsoft.com/office/drawing/2014/main" xmlns="" id="{320E455C-921C-4F09-9132-9957176A616B}"/>
              </a:ext>
            </a:extLst>
          </p:cNvPr>
          <p:cNvSpPr txBox="1"/>
          <p:nvPr/>
        </p:nvSpPr>
        <p:spPr>
          <a:xfrm>
            <a:off x="3101119" y="358623"/>
            <a:ext cx="9090881" cy="646331"/>
          </a:xfrm>
          <a:prstGeom prst="rect">
            <a:avLst/>
          </a:prstGeom>
          <a:noFill/>
          <a:effectLst/>
        </p:spPr>
        <p:txBody>
          <a:bodyPr wrap="square" rtlCol="0">
            <a:spAutoFit/>
          </a:bodyPr>
          <a:lstStyle/>
          <a:p>
            <a:r>
              <a:rPr lang="en-US" sz="3600" b="1" kern="500" spc="310" dirty="0">
                <a:solidFill>
                  <a:schemeClr val="bg1"/>
                </a:solidFill>
                <a:latin typeface="Clinica Pro" panose="020B0003030200020004" pitchFamily="34" charset="0"/>
                <a:cs typeface="Calibri" panose="020F0502020204030204" pitchFamily="34" charset="0"/>
              </a:rPr>
              <a:t>HTTP Parameters Pollution  (HPP)</a:t>
            </a:r>
          </a:p>
        </p:txBody>
      </p:sp>
      <p:sp>
        <p:nvSpPr>
          <p:cNvPr id="2" name="TextBox 1">
            <a:extLst>
              <a:ext uri="{FF2B5EF4-FFF2-40B4-BE49-F238E27FC236}">
                <a16:creationId xmlns:a16="http://schemas.microsoft.com/office/drawing/2014/main" xmlns="" id="{2B69777D-9A54-4B2D-A0B5-9ACE5082483A}"/>
              </a:ext>
            </a:extLst>
          </p:cNvPr>
          <p:cNvSpPr txBox="1"/>
          <p:nvPr/>
        </p:nvSpPr>
        <p:spPr>
          <a:xfrm>
            <a:off x="3785325" y="2414060"/>
            <a:ext cx="7891681" cy="3647152"/>
          </a:xfrm>
          <a:prstGeom prst="rect">
            <a:avLst/>
          </a:prstGeom>
          <a:noFill/>
        </p:spPr>
        <p:txBody>
          <a:bodyPr wrap="square" rtlCol="0">
            <a:spAutoFit/>
          </a:bodyPr>
          <a:lstStyle/>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HTTP Parameter Pollution (HPP) je technická metoda útoku na webové služby, která umožňuje útočníkovi modifikovat nebo přepsat GET/POST požadavek  s cílem přizpůsobit  svým požadavkům chování protější komunikační strany </a:t>
            </a:r>
          </a:p>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Jedná se o jednoduchou a zároveň efektivní techniku vedení útoků</a:t>
            </a:r>
          </a:p>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Poprvé možnost takového útoku byla odhalená v roku 2009 na mezinárodní OWASP konferenci (</a:t>
            </a:r>
            <a:r>
              <a:rPr lang="it-IT" dirty="0">
                <a:solidFill>
                  <a:schemeClr val="bg1"/>
                </a:solidFill>
                <a:latin typeface="Candara" panose="020E0502030303020204" pitchFamily="34" charset="0"/>
                <a:ea typeface="Verdana" panose="020B0604030504040204" pitchFamily="34" charset="0"/>
                <a:cs typeface="Verdana" panose="020B0604030504040204" pitchFamily="34" charset="0"/>
              </a:rPr>
              <a:t>Stefano di Paola </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a</a:t>
            </a:r>
            <a:r>
              <a:rPr lang="it-IT" dirty="0">
                <a:solidFill>
                  <a:schemeClr val="bg1"/>
                </a:solidFill>
                <a:latin typeface="Candara" panose="020E0502030303020204" pitchFamily="34" charset="0"/>
                <a:ea typeface="Verdana" panose="020B0604030504040204" pitchFamily="34" charset="0"/>
                <a:cs typeface="Verdana" panose="020B0604030504040204" pitchFamily="34" charset="0"/>
              </a:rPr>
              <a:t> Luca Carettoni</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 Polsko)</a:t>
            </a:r>
          </a:p>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Dané typy útoků mají smysl v dnešním počítačovém světě zájmena proto, že žádný z relevantních standartu HTTP RFC nedefinuje to, jakým způsobem webové aplikace budou zpracovávat parametry, obsažené v URL adrese.</a:t>
            </a:r>
          </a:p>
        </p:txBody>
      </p:sp>
      <p:pic>
        <p:nvPicPr>
          <p:cNvPr id="4" name="Picture 3">
            <a:extLst>
              <a:ext uri="{FF2B5EF4-FFF2-40B4-BE49-F238E27FC236}">
                <a16:creationId xmlns:a16="http://schemas.microsoft.com/office/drawing/2014/main" xmlns="" id="{641DB690-B054-4FF0-A807-95C9DB83E5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4994" y="2490580"/>
            <a:ext cx="3047356" cy="3047356"/>
          </a:xfrm>
          <a:prstGeom prst="rect">
            <a:avLst/>
          </a:prstGeom>
        </p:spPr>
      </p:pic>
    </p:spTree>
    <p:extLst>
      <p:ext uri="{BB962C8B-B14F-4D97-AF65-F5344CB8AC3E}">
        <p14:creationId xmlns:p14="http://schemas.microsoft.com/office/powerpoint/2010/main" val="3076935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2083"/>
            <a:ext cx="12192000" cy="1507957"/>
          </a:xfrm>
          <a:prstGeom prst="rect">
            <a:avLst/>
          </a:prstGeom>
          <a:solidFill>
            <a:srgbClr val="A2DAF3"/>
          </a:solidFill>
          <a:ln>
            <a:noFill/>
          </a:ln>
          <a:effectLst>
            <a:outerShdw blurRad="203200" dist="50800" dir="5400000" algn="ctr" rotWithShape="0">
              <a:srgbClr val="000000">
                <a:alpha val="4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192504"/>
            <a:ext cx="12192000" cy="1556084"/>
          </a:xfrm>
          <a:prstGeom prst="rect">
            <a:avLst/>
          </a:prstGeom>
          <a:solidFill>
            <a:srgbClr val="3B484E"/>
          </a:solidFill>
          <a:ln>
            <a:noFill/>
          </a:ln>
          <a:effectLst>
            <a:outerShdw blurRad="2032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464" y="216495"/>
            <a:ext cx="2711116" cy="930588"/>
          </a:xfrm>
          <a:prstGeom prst="rect">
            <a:avLst/>
          </a:prstGeom>
          <a:effectLst>
            <a:outerShdw blurRad="203200" dist="38100" dir="2700000" algn="tl" rotWithShape="0">
              <a:prstClr val="black">
                <a:alpha val="38000"/>
              </a:prstClr>
            </a:outerShdw>
          </a:effectLst>
        </p:spPr>
      </p:pic>
      <p:sp>
        <p:nvSpPr>
          <p:cNvPr id="21" name="TextBox 20"/>
          <p:cNvSpPr txBox="1"/>
          <p:nvPr/>
        </p:nvSpPr>
        <p:spPr>
          <a:xfrm>
            <a:off x="6464969" y="497123"/>
            <a:ext cx="184731" cy="369332"/>
          </a:xfrm>
          <a:prstGeom prst="rect">
            <a:avLst/>
          </a:prstGeom>
          <a:noFill/>
        </p:spPr>
        <p:txBody>
          <a:bodyPr wrap="none" rtlCol="0">
            <a:spAutoFit/>
          </a:bodyPr>
          <a:lstStyle/>
          <a:p>
            <a:endParaRPr lang="en-US" dirty="0">
              <a:latin typeface="Eras Bold ITC" panose="020B0907030504020204" pitchFamily="34" charset="0"/>
            </a:endParaRPr>
          </a:p>
        </p:txBody>
      </p:sp>
      <p:sp>
        <p:nvSpPr>
          <p:cNvPr id="14" name="TextBox 13">
            <a:extLst>
              <a:ext uri="{FF2B5EF4-FFF2-40B4-BE49-F238E27FC236}">
                <a16:creationId xmlns:a16="http://schemas.microsoft.com/office/drawing/2014/main" xmlns="" id="{320E455C-921C-4F09-9132-9957176A616B}"/>
              </a:ext>
            </a:extLst>
          </p:cNvPr>
          <p:cNvSpPr txBox="1"/>
          <p:nvPr/>
        </p:nvSpPr>
        <p:spPr>
          <a:xfrm>
            <a:off x="3482119" y="358623"/>
            <a:ext cx="9090881" cy="646331"/>
          </a:xfrm>
          <a:prstGeom prst="rect">
            <a:avLst/>
          </a:prstGeom>
          <a:noFill/>
          <a:effectLst/>
        </p:spPr>
        <p:txBody>
          <a:bodyPr wrap="square" rtlCol="0">
            <a:spAutoFit/>
          </a:bodyPr>
          <a:lstStyle/>
          <a:p>
            <a:r>
              <a:rPr lang="en-US" sz="3600" b="1" kern="500" spc="310" dirty="0">
                <a:solidFill>
                  <a:schemeClr val="bg1"/>
                </a:solidFill>
                <a:latin typeface="Clinica Pro" panose="020B0003030200020004" pitchFamily="34" charset="0"/>
                <a:cs typeface="Calibri" panose="020F0502020204030204" pitchFamily="34" charset="0"/>
              </a:rPr>
              <a:t>Co </a:t>
            </a:r>
            <a:r>
              <a:rPr lang="cs-CZ" sz="3600" b="1" kern="500" spc="310" dirty="0">
                <a:solidFill>
                  <a:schemeClr val="bg1"/>
                </a:solidFill>
                <a:latin typeface="Clinica Pro" panose="020B0003030200020004" pitchFamily="34" charset="0"/>
                <a:cs typeface="Calibri" panose="020F0502020204030204" pitchFamily="34" charset="0"/>
              </a:rPr>
              <a:t>dokážeme pomocí HPP?</a:t>
            </a:r>
            <a:endParaRPr lang="en-US" sz="3600" b="1" kern="500" spc="310" dirty="0">
              <a:solidFill>
                <a:schemeClr val="bg1"/>
              </a:solidFill>
              <a:latin typeface="Clinica Pro" panose="020B0003030200020004" pitchFamily="34" charset="0"/>
              <a:cs typeface="Calibri" panose="020F0502020204030204" pitchFamily="34" charset="0"/>
            </a:endParaRPr>
          </a:p>
        </p:txBody>
      </p:sp>
      <p:sp>
        <p:nvSpPr>
          <p:cNvPr id="2" name="Rectangle 1">
            <a:extLst>
              <a:ext uri="{FF2B5EF4-FFF2-40B4-BE49-F238E27FC236}">
                <a16:creationId xmlns:a16="http://schemas.microsoft.com/office/drawing/2014/main" xmlns="" id="{5AD2DEAF-F34B-4246-9FA0-0C1BA48A7BE0}"/>
              </a:ext>
            </a:extLst>
          </p:cNvPr>
          <p:cNvSpPr/>
          <p:nvPr/>
        </p:nvSpPr>
        <p:spPr>
          <a:xfrm>
            <a:off x="2457701" y="2457437"/>
            <a:ext cx="8014536" cy="1785104"/>
          </a:xfrm>
          <a:prstGeom prst="rect">
            <a:avLst/>
          </a:prstGeom>
        </p:spPr>
        <p:txBody>
          <a:bodyPr wrap="square">
            <a:spAutoFit/>
          </a:bodyPr>
          <a:lstStyle/>
          <a:p>
            <a:pPr marL="605790" indent="-342900">
              <a:spcBef>
                <a:spcPts val="600"/>
              </a:spcBef>
              <a:buFont typeface="+mj-lt"/>
              <a:buAutoNum type="arabicPeriod"/>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obejít </a:t>
            </a:r>
            <a:r>
              <a:rPr lang="cs-CZ" dirty="0" err="1">
                <a:solidFill>
                  <a:schemeClr val="bg1"/>
                </a:solidFill>
                <a:latin typeface="Candara" panose="020E0502030303020204" pitchFamily="34" charset="0"/>
                <a:ea typeface="Verdana" panose="020B0604030504040204" pitchFamily="34" charset="0"/>
                <a:cs typeface="Verdana" panose="020B0604030504040204" pitchFamily="34" charset="0"/>
              </a:rPr>
              <a:t>WAFs</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 pravidla nebo vstupní validaci</a:t>
            </a:r>
          </a:p>
          <a:p>
            <a:pPr marL="605790" indent="-342900">
              <a:spcBef>
                <a:spcPts val="600"/>
              </a:spcBef>
              <a:buFont typeface="+mj-lt"/>
              <a:buAutoNum type="arabicPeriod"/>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přizpůsobovat chování protější strany svým požadavkům</a:t>
            </a:r>
          </a:p>
          <a:p>
            <a:pPr marL="605790" indent="-342900">
              <a:spcBef>
                <a:spcPts val="600"/>
              </a:spcBef>
              <a:buFont typeface="+mj-lt"/>
              <a:buAutoNum type="arabicPeriod"/>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získat skryté informací </a:t>
            </a:r>
          </a:p>
          <a:p>
            <a:pPr marL="605790" indent="-342900">
              <a:spcBef>
                <a:spcPts val="600"/>
              </a:spcBef>
              <a:buFont typeface="+mj-lt"/>
              <a:buAutoNum type="arabicPeriod"/>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modifikovat proměnné, natvrdo uložené na protější komunikační stráně</a:t>
            </a:r>
          </a:p>
          <a:p>
            <a:pPr marL="548640" indent="-285750">
              <a:spcBef>
                <a:spcPts val="600"/>
              </a:spcBef>
              <a:buFont typeface="Arial" panose="020B0604020202020204" pitchFamily="34" charset="0"/>
              <a:buChar char="•"/>
            </a:pPr>
            <a:endParaRPr lang="en-US"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a16="http://schemas.microsoft.com/office/drawing/2014/main" xmlns="" id="{129E1EC9-8536-4DA5-81D2-EA162A32404D}"/>
              </a:ext>
            </a:extLst>
          </p:cNvPr>
          <p:cNvSpPr/>
          <p:nvPr/>
        </p:nvSpPr>
        <p:spPr>
          <a:xfrm>
            <a:off x="1532022" y="1835298"/>
            <a:ext cx="9281382" cy="907941"/>
          </a:xfrm>
          <a:prstGeom prst="rect">
            <a:avLst/>
          </a:prstGeom>
        </p:spPr>
        <p:txBody>
          <a:bodyPr wrap="square">
            <a:spAutoFit/>
          </a:bodyPr>
          <a:lstStyle/>
          <a:p>
            <a:pPr marL="262890">
              <a:spcBef>
                <a:spcPts val="600"/>
              </a:spcBef>
            </a:pPr>
            <a:r>
              <a:rPr lang="cs-CZ" sz="2400" dirty="0">
                <a:solidFill>
                  <a:schemeClr val="bg1"/>
                </a:solidFill>
                <a:latin typeface="Candara" panose="020E0502030303020204" pitchFamily="34" charset="0"/>
                <a:ea typeface="Verdana" panose="020B0604030504040204" pitchFamily="34" charset="0"/>
                <a:cs typeface="Verdana" panose="020B0604030504040204" pitchFamily="34" charset="0"/>
              </a:rPr>
              <a:t>Přizpůsobení HTTP parametrů dává útočníkovi možnost:</a:t>
            </a:r>
          </a:p>
          <a:p>
            <a:pPr marL="262890">
              <a:spcBef>
                <a:spcPts val="600"/>
              </a:spcBef>
            </a:pPr>
            <a:endParaRPr lang="cs-CZ" sz="2400"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pic>
        <p:nvPicPr>
          <p:cNvPr id="10" name="Picture 9">
            <a:extLst>
              <a:ext uri="{FF2B5EF4-FFF2-40B4-BE49-F238E27FC236}">
                <a16:creationId xmlns:a16="http://schemas.microsoft.com/office/drawing/2014/main" xmlns="" id="{76CEAAC0-23FB-4085-9D80-66EA95F8AF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59241" y="4635005"/>
            <a:ext cx="1453815" cy="1453815"/>
          </a:xfrm>
          <a:prstGeom prst="rect">
            <a:avLst/>
          </a:prstGeom>
        </p:spPr>
      </p:pic>
      <p:pic>
        <p:nvPicPr>
          <p:cNvPr id="13" name="Picture 12">
            <a:extLst>
              <a:ext uri="{FF2B5EF4-FFF2-40B4-BE49-F238E27FC236}">
                <a16:creationId xmlns:a16="http://schemas.microsoft.com/office/drawing/2014/main" xmlns="" id="{A1FD5643-40C3-4376-9034-1A80B8D3F1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31595" y="4713043"/>
            <a:ext cx="1287849" cy="1287849"/>
          </a:xfrm>
          <a:prstGeom prst="rect">
            <a:avLst/>
          </a:prstGeom>
        </p:spPr>
      </p:pic>
      <p:pic>
        <p:nvPicPr>
          <p:cNvPr id="16" name="Picture 15">
            <a:extLst>
              <a:ext uri="{FF2B5EF4-FFF2-40B4-BE49-F238E27FC236}">
                <a16:creationId xmlns:a16="http://schemas.microsoft.com/office/drawing/2014/main" xmlns="" id="{F4AD193B-266E-451C-A367-BEDC85B2246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57701" y="4412840"/>
            <a:ext cx="1556085" cy="1556085"/>
          </a:xfrm>
          <a:prstGeom prst="rect">
            <a:avLst/>
          </a:prstGeom>
        </p:spPr>
      </p:pic>
      <p:pic>
        <p:nvPicPr>
          <p:cNvPr id="23" name="Picture 22">
            <a:extLst>
              <a:ext uri="{FF2B5EF4-FFF2-40B4-BE49-F238E27FC236}">
                <a16:creationId xmlns:a16="http://schemas.microsoft.com/office/drawing/2014/main" xmlns="" id="{7E8B4920-0FE5-4199-9A24-1B816BE8C206}"/>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27642" t="12635" r="36667" b="24678"/>
          <a:stretch/>
        </p:blipFill>
        <p:spPr>
          <a:xfrm>
            <a:off x="4704923" y="4242541"/>
            <a:ext cx="637314" cy="1119372"/>
          </a:xfrm>
          <a:prstGeom prst="rect">
            <a:avLst/>
          </a:prstGeom>
        </p:spPr>
      </p:pic>
      <p:pic>
        <p:nvPicPr>
          <p:cNvPr id="25" name="Picture 24">
            <a:extLst>
              <a:ext uri="{FF2B5EF4-FFF2-40B4-BE49-F238E27FC236}">
                <a16:creationId xmlns:a16="http://schemas.microsoft.com/office/drawing/2014/main" xmlns="" id="{32212271-D28B-4466-9D54-F5205C8FE9F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802979" y="4681075"/>
            <a:ext cx="1287849" cy="1287849"/>
          </a:xfrm>
          <a:prstGeom prst="rect">
            <a:avLst/>
          </a:prstGeom>
        </p:spPr>
      </p:pic>
    </p:spTree>
    <p:extLst>
      <p:ext uri="{BB962C8B-B14F-4D97-AF65-F5344CB8AC3E}">
        <p14:creationId xmlns:p14="http://schemas.microsoft.com/office/powerpoint/2010/main" val="3387916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5">
            <a:extLst>
              <a:ext uri="{FF2B5EF4-FFF2-40B4-BE49-F238E27FC236}">
                <a16:creationId xmlns:a16="http://schemas.microsoft.com/office/drawing/2014/main" xmlns="" id="{5D3234CC-E713-4241-A9E0-5952B9008F95}"/>
              </a:ext>
            </a:extLst>
          </p:cNvPr>
          <p:cNvSpPr/>
          <p:nvPr/>
        </p:nvSpPr>
        <p:spPr>
          <a:xfrm>
            <a:off x="0" y="48127"/>
            <a:ext cx="6096000" cy="6809873"/>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32083"/>
            <a:ext cx="12192000" cy="1507957"/>
          </a:xfrm>
          <a:prstGeom prst="rect">
            <a:avLst/>
          </a:prstGeom>
          <a:solidFill>
            <a:srgbClr val="A2DAF3"/>
          </a:solidFill>
          <a:ln>
            <a:noFill/>
          </a:ln>
          <a:effectLst>
            <a:outerShdw blurRad="203200" dist="50800" dir="5400000" algn="ctr" rotWithShape="0">
              <a:srgbClr val="000000">
                <a:alpha val="4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192504"/>
            <a:ext cx="12192000" cy="1556084"/>
          </a:xfrm>
          <a:prstGeom prst="rect">
            <a:avLst/>
          </a:prstGeom>
          <a:solidFill>
            <a:srgbClr val="3B484E"/>
          </a:solidFill>
          <a:ln>
            <a:noFill/>
          </a:ln>
          <a:effectLst>
            <a:outerShdw blurRad="2032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464" y="216495"/>
            <a:ext cx="2711116" cy="930588"/>
          </a:xfrm>
          <a:prstGeom prst="rect">
            <a:avLst/>
          </a:prstGeom>
          <a:effectLst>
            <a:outerShdw blurRad="203200" dist="38100" dir="2700000" algn="tl" rotWithShape="0">
              <a:prstClr val="black">
                <a:alpha val="38000"/>
              </a:prstClr>
            </a:outerShdw>
          </a:effectLst>
        </p:spPr>
      </p:pic>
      <p:sp>
        <p:nvSpPr>
          <p:cNvPr id="21" name="TextBox 20"/>
          <p:cNvSpPr txBox="1"/>
          <p:nvPr/>
        </p:nvSpPr>
        <p:spPr>
          <a:xfrm>
            <a:off x="6464969" y="497123"/>
            <a:ext cx="184731" cy="369332"/>
          </a:xfrm>
          <a:prstGeom prst="rect">
            <a:avLst/>
          </a:prstGeom>
          <a:noFill/>
        </p:spPr>
        <p:txBody>
          <a:bodyPr wrap="none" rtlCol="0">
            <a:spAutoFit/>
          </a:bodyPr>
          <a:lstStyle/>
          <a:p>
            <a:endParaRPr lang="en-US" dirty="0">
              <a:latin typeface="Eras Bold ITC" panose="020B0907030504020204" pitchFamily="34" charset="0"/>
            </a:endParaRPr>
          </a:p>
        </p:txBody>
      </p:sp>
      <p:sp>
        <p:nvSpPr>
          <p:cNvPr id="14" name="TextBox 13">
            <a:extLst>
              <a:ext uri="{FF2B5EF4-FFF2-40B4-BE49-F238E27FC236}">
                <a16:creationId xmlns:a16="http://schemas.microsoft.com/office/drawing/2014/main" xmlns="" id="{320E455C-921C-4F09-9132-9957176A616B}"/>
              </a:ext>
            </a:extLst>
          </p:cNvPr>
          <p:cNvSpPr txBox="1"/>
          <p:nvPr/>
        </p:nvSpPr>
        <p:spPr>
          <a:xfrm>
            <a:off x="2147777" y="2003591"/>
            <a:ext cx="1786269" cy="646331"/>
          </a:xfrm>
          <a:prstGeom prst="rect">
            <a:avLst/>
          </a:prstGeom>
          <a:noFill/>
          <a:effectLst/>
        </p:spPr>
        <p:txBody>
          <a:bodyPr wrap="square" rtlCol="0">
            <a:spAutoFit/>
          </a:bodyPr>
          <a:lstStyle/>
          <a:p>
            <a:pPr algn="ctr"/>
            <a:r>
              <a:rPr lang="cs-CZ" sz="3600" b="1" kern="500" spc="310" dirty="0">
                <a:solidFill>
                  <a:schemeClr val="bg1"/>
                </a:solidFill>
                <a:latin typeface="Clinica Pro" panose="020B0003030200020004" pitchFamily="34" charset="0"/>
                <a:cs typeface="Calibri" panose="020F0502020204030204" pitchFamily="34" charset="0"/>
              </a:rPr>
              <a:t>GET</a:t>
            </a:r>
            <a:endParaRPr lang="en-US" sz="3600" b="1" kern="500" spc="310" dirty="0">
              <a:solidFill>
                <a:schemeClr val="bg1"/>
              </a:solidFill>
              <a:latin typeface="Clinica Pro" panose="020B0003030200020004" pitchFamily="34" charset="0"/>
              <a:cs typeface="Calibri" panose="020F0502020204030204" pitchFamily="34" charset="0"/>
            </a:endParaRPr>
          </a:p>
        </p:txBody>
      </p:sp>
      <p:sp>
        <p:nvSpPr>
          <p:cNvPr id="12" name="TextBox 13">
            <a:extLst>
              <a:ext uri="{FF2B5EF4-FFF2-40B4-BE49-F238E27FC236}">
                <a16:creationId xmlns:a16="http://schemas.microsoft.com/office/drawing/2014/main" xmlns="" id="{37E51CC7-555B-4DB0-AC8A-314BCB2651E8}"/>
              </a:ext>
            </a:extLst>
          </p:cNvPr>
          <p:cNvSpPr txBox="1"/>
          <p:nvPr/>
        </p:nvSpPr>
        <p:spPr>
          <a:xfrm>
            <a:off x="2351594" y="325342"/>
            <a:ext cx="8769993" cy="646331"/>
          </a:xfrm>
          <a:prstGeom prst="rect">
            <a:avLst/>
          </a:prstGeom>
          <a:noFill/>
          <a:effectLst/>
        </p:spPr>
        <p:txBody>
          <a:bodyPr wrap="square" rtlCol="0">
            <a:spAutoFit/>
          </a:bodyPr>
          <a:lstStyle/>
          <a:p>
            <a:pPr algn="ctr"/>
            <a:r>
              <a:rPr lang="cs-CZ" sz="3600" b="1" kern="500" spc="310" dirty="0">
                <a:solidFill>
                  <a:schemeClr val="bg1"/>
                </a:solidFill>
                <a:latin typeface="Clinica Pro" panose="020B0003030200020004" pitchFamily="34" charset="0"/>
                <a:cs typeface="Calibri" panose="020F0502020204030204" pitchFamily="34" charset="0"/>
              </a:rPr>
              <a:t>Requesty POST a GET</a:t>
            </a:r>
            <a:endParaRPr lang="en-US" sz="3600" b="1" kern="500" spc="310" dirty="0">
              <a:solidFill>
                <a:schemeClr val="bg1"/>
              </a:solidFill>
              <a:latin typeface="Clinica Pro" panose="020B0003030200020004" pitchFamily="34" charset="0"/>
              <a:cs typeface="Calibri" panose="020F0502020204030204" pitchFamily="34" charset="0"/>
            </a:endParaRPr>
          </a:p>
        </p:txBody>
      </p:sp>
      <p:sp>
        <p:nvSpPr>
          <p:cNvPr id="13" name="TextBox 13">
            <a:extLst>
              <a:ext uri="{FF2B5EF4-FFF2-40B4-BE49-F238E27FC236}">
                <a16:creationId xmlns:a16="http://schemas.microsoft.com/office/drawing/2014/main" xmlns="" id="{CB0A4E06-EB06-401A-B4D5-6ED8F42349F3}"/>
              </a:ext>
            </a:extLst>
          </p:cNvPr>
          <p:cNvSpPr txBox="1"/>
          <p:nvPr/>
        </p:nvSpPr>
        <p:spPr>
          <a:xfrm>
            <a:off x="8239393" y="2003591"/>
            <a:ext cx="1679944" cy="646331"/>
          </a:xfrm>
          <a:prstGeom prst="rect">
            <a:avLst/>
          </a:prstGeom>
          <a:noFill/>
          <a:effectLst/>
        </p:spPr>
        <p:txBody>
          <a:bodyPr wrap="square" rtlCol="0">
            <a:spAutoFit/>
          </a:bodyPr>
          <a:lstStyle/>
          <a:p>
            <a:pPr algn="ctr"/>
            <a:r>
              <a:rPr lang="cs-CZ" sz="3600" b="1" kern="500" spc="310" dirty="0">
                <a:solidFill>
                  <a:schemeClr val="bg1"/>
                </a:solidFill>
                <a:latin typeface="Clinica Pro" panose="020B0003030200020004" pitchFamily="34" charset="0"/>
                <a:cs typeface="Calibri" panose="020F0502020204030204" pitchFamily="34" charset="0"/>
              </a:rPr>
              <a:t>POST</a:t>
            </a:r>
            <a:endParaRPr lang="en-US" sz="3600" b="1" kern="500" spc="310" dirty="0">
              <a:solidFill>
                <a:schemeClr val="bg1"/>
              </a:solidFill>
              <a:latin typeface="Clinica Pro" panose="020B0003030200020004" pitchFamily="34" charset="0"/>
              <a:cs typeface="Calibri" panose="020F0502020204030204" pitchFamily="34" charset="0"/>
            </a:endParaRPr>
          </a:p>
        </p:txBody>
      </p:sp>
      <p:pic>
        <p:nvPicPr>
          <p:cNvPr id="7" name="Obrázek 6">
            <a:extLst>
              <a:ext uri="{FF2B5EF4-FFF2-40B4-BE49-F238E27FC236}">
                <a16:creationId xmlns:a16="http://schemas.microsoft.com/office/drawing/2014/main" xmlns="" id="{00478790-1CB6-4033-8C88-D75644DBB5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135" y="2884872"/>
            <a:ext cx="4019550" cy="444500"/>
          </a:xfrm>
          <a:prstGeom prst="rect">
            <a:avLst/>
          </a:prstGeom>
        </p:spPr>
      </p:pic>
      <p:sp>
        <p:nvSpPr>
          <p:cNvPr id="15" name="TextBox 1">
            <a:extLst>
              <a:ext uri="{FF2B5EF4-FFF2-40B4-BE49-F238E27FC236}">
                <a16:creationId xmlns:a16="http://schemas.microsoft.com/office/drawing/2014/main" xmlns="" id="{B312B889-6D25-482E-9930-3E08991AA370}"/>
              </a:ext>
            </a:extLst>
          </p:cNvPr>
          <p:cNvSpPr txBox="1"/>
          <p:nvPr/>
        </p:nvSpPr>
        <p:spPr>
          <a:xfrm>
            <a:off x="356190" y="3756123"/>
            <a:ext cx="5369441" cy="2723823"/>
          </a:xfrm>
          <a:prstGeom prst="rect">
            <a:avLst/>
          </a:prstGeom>
          <a:noFill/>
          <a:ln>
            <a:solidFill>
              <a:schemeClr val="bg1">
                <a:lumMod val="50000"/>
              </a:schemeClr>
            </a:solidFill>
          </a:ln>
        </p:spPr>
        <p:txBody>
          <a:bodyPr wrap="square" rtlCol="0">
            <a:spAutoFit/>
          </a:bodyPr>
          <a:lstStyle/>
          <a:p>
            <a:pPr marL="262890">
              <a:spcBef>
                <a:spcPts val="600"/>
              </a:spcBef>
            </a:pPr>
            <a:r>
              <a:rPr lang="cs-CZ" sz="2000" b="1" dirty="0">
                <a:solidFill>
                  <a:schemeClr val="bg1"/>
                </a:solidFill>
                <a:latin typeface="Candara" panose="020E0502030303020204" pitchFamily="34" charset="0"/>
                <a:ea typeface="Verdana" panose="020B0604030504040204" pitchFamily="34" charset="0"/>
                <a:cs typeface="Verdana" panose="020B0604030504040204" pitchFamily="34" charset="0"/>
              </a:rPr>
              <a:t>	              v URL (prohlížeč)</a:t>
            </a:r>
          </a:p>
          <a:p>
            <a:pPr marL="548640" indent="-285750">
              <a:spcBef>
                <a:spcPts val="600"/>
              </a:spcBef>
              <a:buFont typeface="Arial" panose="020B0604020202020204" pitchFamily="34" charset="0"/>
              <a:buChar char="•"/>
            </a:pPr>
            <a:r>
              <a:rPr lang="en-US" dirty="0">
                <a:solidFill>
                  <a:schemeClr val="bg1"/>
                </a:solidFill>
                <a:latin typeface="Candara" panose="020E0502030303020204" pitchFamily="34" charset="0"/>
                <a:ea typeface="Verdana" panose="020B0604030504040204" pitchFamily="34" charset="0"/>
                <a:cs typeface="Verdana" panose="020B0604030504040204" pitchFamily="34" charset="0"/>
              </a:rPr>
              <a:t>GET request</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y se mohou cacheovat</a:t>
            </a:r>
            <a:endParaRPr lang="en-US"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pPr marL="548640" indent="-285750">
              <a:spcBef>
                <a:spcPts val="600"/>
              </a:spcBef>
              <a:buFont typeface="Arial" panose="020B0604020202020204" pitchFamily="34" charset="0"/>
              <a:buChar char="•"/>
            </a:pPr>
            <a:r>
              <a:rPr lang="en-US" dirty="0">
                <a:solidFill>
                  <a:schemeClr val="bg1"/>
                </a:solidFill>
                <a:latin typeface="Candara" panose="020E0502030303020204" pitchFamily="34" charset="0"/>
                <a:ea typeface="Verdana" panose="020B0604030504040204" pitchFamily="34" charset="0"/>
                <a:cs typeface="Verdana" panose="020B0604030504040204" pitchFamily="34" charset="0"/>
              </a:rPr>
              <a:t>GET request</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 zůstávají v historii prohlížeče</a:t>
            </a:r>
            <a:endParaRPr lang="en-US"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z </a:t>
            </a:r>
            <a:r>
              <a:rPr lang="en-US" dirty="0">
                <a:solidFill>
                  <a:schemeClr val="bg1"/>
                </a:solidFill>
                <a:latin typeface="Candara" panose="020E0502030303020204" pitchFamily="34" charset="0"/>
                <a:ea typeface="Verdana" panose="020B0604030504040204" pitchFamily="34" charset="0"/>
                <a:cs typeface="Verdana" panose="020B0604030504040204" pitchFamily="34" charset="0"/>
              </a:rPr>
              <a:t>GET request</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u může být vytvořena záložka</a:t>
            </a:r>
            <a:endParaRPr lang="en-US"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pPr marL="548640" indent="-285750">
              <a:spcBef>
                <a:spcPts val="600"/>
              </a:spcBef>
              <a:buFont typeface="Arial" panose="020B0604020202020204" pitchFamily="34" charset="0"/>
              <a:buChar char="•"/>
            </a:pPr>
            <a:r>
              <a:rPr lang="en-US" dirty="0">
                <a:solidFill>
                  <a:schemeClr val="bg1"/>
                </a:solidFill>
                <a:latin typeface="Candara" panose="020E0502030303020204" pitchFamily="34" charset="0"/>
                <a:ea typeface="Verdana" panose="020B0604030504040204" pitchFamily="34" charset="0"/>
                <a:cs typeface="Verdana" panose="020B0604030504040204" pitchFamily="34" charset="0"/>
              </a:rPr>
              <a:t>GET request</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y jsou viditelné pro všechny a mohou se ukládat, tudíž by neměly obsahovat citlivá data</a:t>
            </a:r>
            <a:endParaRPr lang="en-US"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pPr marL="548640" indent="-285750">
              <a:spcBef>
                <a:spcPts val="600"/>
              </a:spcBef>
              <a:buFont typeface="Arial" panose="020B0604020202020204" pitchFamily="34" charset="0"/>
              <a:buChar char="•"/>
            </a:pPr>
            <a:r>
              <a:rPr lang="en-US" dirty="0">
                <a:solidFill>
                  <a:schemeClr val="bg1"/>
                </a:solidFill>
                <a:latin typeface="Candara" panose="020E0502030303020204" pitchFamily="34" charset="0"/>
                <a:ea typeface="Verdana" panose="020B0604030504040204" pitchFamily="34" charset="0"/>
                <a:cs typeface="Verdana" panose="020B0604030504040204" pitchFamily="34" charset="0"/>
              </a:rPr>
              <a:t>GET request</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y mají omezení délky (2048 znaků)</a:t>
            </a:r>
          </a:p>
        </p:txBody>
      </p:sp>
      <p:pic>
        <p:nvPicPr>
          <p:cNvPr id="10" name="Obrázek 9">
            <a:extLst>
              <a:ext uri="{FF2B5EF4-FFF2-40B4-BE49-F238E27FC236}">
                <a16:creationId xmlns:a16="http://schemas.microsoft.com/office/drawing/2014/main" xmlns="" id="{DD1BD4A9-04FC-4C43-99B0-B45FB21137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85635" y="2649922"/>
            <a:ext cx="3387457" cy="987437"/>
          </a:xfrm>
          <a:prstGeom prst="rect">
            <a:avLst/>
          </a:prstGeom>
        </p:spPr>
      </p:pic>
      <p:sp>
        <p:nvSpPr>
          <p:cNvPr id="18" name="TextBox 1">
            <a:extLst>
              <a:ext uri="{FF2B5EF4-FFF2-40B4-BE49-F238E27FC236}">
                <a16:creationId xmlns:a16="http://schemas.microsoft.com/office/drawing/2014/main" xmlns="" id="{EE1E8D50-19F3-4D8D-9259-90DB2EC81C78}"/>
              </a:ext>
            </a:extLst>
          </p:cNvPr>
          <p:cNvSpPr txBox="1"/>
          <p:nvPr/>
        </p:nvSpPr>
        <p:spPr>
          <a:xfrm>
            <a:off x="6441463" y="3752012"/>
            <a:ext cx="5369441" cy="2723823"/>
          </a:xfrm>
          <a:prstGeom prst="rect">
            <a:avLst/>
          </a:prstGeom>
          <a:noFill/>
          <a:ln>
            <a:solidFill>
              <a:schemeClr val="bg1">
                <a:lumMod val="75000"/>
              </a:schemeClr>
            </a:solidFill>
          </a:ln>
        </p:spPr>
        <p:txBody>
          <a:bodyPr wrap="square" rtlCol="0">
            <a:spAutoFit/>
          </a:bodyPr>
          <a:lstStyle/>
          <a:p>
            <a:pPr marL="262890">
              <a:spcBef>
                <a:spcPts val="600"/>
              </a:spcBef>
            </a:pPr>
            <a:r>
              <a:rPr lang="cs-CZ" sz="2000" b="1" dirty="0">
                <a:solidFill>
                  <a:schemeClr val="bg1"/>
                </a:solidFill>
                <a:latin typeface="Candara" panose="020E0502030303020204" pitchFamily="34" charset="0"/>
                <a:ea typeface="Verdana" panose="020B0604030504040204" pitchFamily="34" charset="0"/>
                <a:cs typeface="Verdana" panose="020B0604030504040204" pitchFamily="34" charset="0"/>
              </a:rPr>
              <a:t>	 v body HTTP requestu (proxy)</a:t>
            </a:r>
          </a:p>
          <a:p>
            <a:pPr marL="548640" indent="-285750">
              <a:spcBef>
                <a:spcPts val="600"/>
              </a:spcBef>
              <a:buFont typeface="Arial" panose="020B0604020202020204" pitchFamily="34" charset="0"/>
              <a:buChar char="•"/>
            </a:pPr>
            <a:r>
              <a:rPr lang="en-US" dirty="0">
                <a:solidFill>
                  <a:schemeClr val="bg1"/>
                </a:solidFill>
                <a:latin typeface="Candara" panose="020E0502030303020204" pitchFamily="34" charset="0"/>
                <a:ea typeface="Verdana" panose="020B0604030504040204" pitchFamily="34" charset="0"/>
                <a:cs typeface="Verdana" panose="020B0604030504040204" pitchFamily="34" charset="0"/>
              </a:rPr>
              <a:t>POST request</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y se nedají cacheovat</a:t>
            </a:r>
            <a:endParaRPr lang="en-US"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pPr marL="548640" indent="-285750">
              <a:spcBef>
                <a:spcPts val="600"/>
              </a:spcBef>
              <a:buFont typeface="Arial" panose="020B0604020202020204" pitchFamily="34" charset="0"/>
              <a:buChar char="•"/>
            </a:pPr>
            <a:r>
              <a:rPr lang="en-US" dirty="0">
                <a:solidFill>
                  <a:schemeClr val="bg1"/>
                </a:solidFill>
                <a:latin typeface="Candara" panose="020E0502030303020204" pitchFamily="34" charset="0"/>
                <a:ea typeface="Verdana" panose="020B0604030504040204" pitchFamily="34" charset="0"/>
                <a:cs typeface="Verdana" panose="020B0604030504040204" pitchFamily="34" charset="0"/>
              </a:rPr>
              <a:t>POST request</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y nezůstávají v historii prohlížeče</a:t>
            </a:r>
            <a:endParaRPr lang="en-US"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z </a:t>
            </a:r>
            <a:r>
              <a:rPr lang="en-US" dirty="0">
                <a:solidFill>
                  <a:schemeClr val="bg1"/>
                </a:solidFill>
                <a:latin typeface="Candara" panose="020E0502030303020204" pitchFamily="34" charset="0"/>
                <a:ea typeface="Verdana" panose="020B0604030504040204" pitchFamily="34" charset="0"/>
                <a:cs typeface="Verdana" panose="020B0604030504040204" pitchFamily="34" charset="0"/>
              </a:rPr>
              <a:t>POST request</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u nemůže být vytvořena záložka</a:t>
            </a:r>
            <a:endParaRPr lang="en-US"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pPr marL="548640" indent="-285750">
              <a:spcBef>
                <a:spcPts val="600"/>
              </a:spcBef>
              <a:buFont typeface="Arial" panose="020B0604020202020204" pitchFamily="34" charset="0"/>
              <a:buChar char="•"/>
            </a:pPr>
            <a:r>
              <a:rPr lang="en-US" dirty="0">
                <a:solidFill>
                  <a:schemeClr val="bg1"/>
                </a:solidFill>
                <a:latin typeface="Candara" panose="020E0502030303020204" pitchFamily="34" charset="0"/>
                <a:ea typeface="Verdana" panose="020B0604030504040204" pitchFamily="34" charset="0"/>
                <a:cs typeface="Verdana" panose="020B0604030504040204" pitchFamily="34" charset="0"/>
              </a:rPr>
              <a:t>POST request</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y nejsou viditelné mimo body HTTP requestu a také se nikde neukládají, proto jsou bezpečnější než GET requesty</a:t>
            </a:r>
          </a:p>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POST requesty nemají omezenou délku</a:t>
            </a:r>
          </a:p>
        </p:txBody>
      </p:sp>
    </p:spTree>
    <p:extLst>
      <p:ext uri="{BB962C8B-B14F-4D97-AF65-F5344CB8AC3E}">
        <p14:creationId xmlns:p14="http://schemas.microsoft.com/office/powerpoint/2010/main" val="1095234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2083"/>
            <a:ext cx="12192000" cy="1507957"/>
          </a:xfrm>
          <a:prstGeom prst="rect">
            <a:avLst/>
          </a:prstGeom>
          <a:solidFill>
            <a:srgbClr val="A2DAF3"/>
          </a:solidFill>
          <a:ln>
            <a:noFill/>
          </a:ln>
          <a:effectLst>
            <a:outerShdw blurRad="203200" dist="50800" dir="5400000" algn="ctr" rotWithShape="0">
              <a:srgbClr val="000000">
                <a:alpha val="4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192504"/>
            <a:ext cx="12192000" cy="1556084"/>
          </a:xfrm>
          <a:prstGeom prst="rect">
            <a:avLst/>
          </a:prstGeom>
          <a:solidFill>
            <a:srgbClr val="3B484E"/>
          </a:solidFill>
          <a:ln>
            <a:noFill/>
          </a:ln>
          <a:effectLst>
            <a:outerShdw blurRad="2032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464" y="216495"/>
            <a:ext cx="2711116" cy="930588"/>
          </a:xfrm>
          <a:prstGeom prst="rect">
            <a:avLst/>
          </a:prstGeom>
          <a:effectLst>
            <a:outerShdw blurRad="203200" dist="38100" dir="2700000" algn="tl" rotWithShape="0">
              <a:prstClr val="black">
                <a:alpha val="38000"/>
              </a:prstClr>
            </a:outerShdw>
          </a:effectLst>
        </p:spPr>
      </p:pic>
      <p:sp>
        <p:nvSpPr>
          <p:cNvPr id="21" name="TextBox 20"/>
          <p:cNvSpPr txBox="1"/>
          <p:nvPr/>
        </p:nvSpPr>
        <p:spPr>
          <a:xfrm>
            <a:off x="6464969" y="497123"/>
            <a:ext cx="184731" cy="369332"/>
          </a:xfrm>
          <a:prstGeom prst="rect">
            <a:avLst/>
          </a:prstGeom>
          <a:noFill/>
        </p:spPr>
        <p:txBody>
          <a:bodyPr wrap="none" rtlCol="0">
            <a:spAutoFit/>
          </a:bodyPr>
          <a:lstStyle/>
          <a:p>
            <a:endParaRPr lang="en-US" dirty="0">
              <a:latin typeface="Eras Bold ITC" panose="020B0907030504020204" pitchFamily="34" charset="0"/>
            </a:endParaRPr>
          </a:p>
        </p:txBody>
      </p:sp>
      <p:sp>
        <p:nvSpPr>
          <p:cNvPr id="14" name="TextBox 13">
            <a:extLst>
              <a:ext uri="{FF2B5EF4-FFF2-40B4-BE49-F238E27FC236}">
                <a16:creationId xmlns:a16="http://schemas.microsoft.com/office/drawing/2014/main" xmlns="" id="{320E455C-921C-4F09-9132-9957176A616B}"/>
              </a:ext>
            </a:extLst>
          </p:cNvPr>
          <p:cNvSpPr txBox="1"/>
          <p:nvPr/>
        </p:nvSpPr>
        <p:spPr>
          <a:xfrm>
            <a:off x="3064044" y="343235"/>
            <a:ext cx="9977207" cy="523220"/>
          </a:xfrm>
          <a:prstGeom prst="rect">
            <a:avLst/>
          </a:prstGeom>
          <a:noFill/>
          <a:effectLst/>
        </p:spPr>
        <p:txBody>
          <a:bodyPr wrap="square" rtlCol="0">
            <a:spAutoFit/>
          </a:bodyPr>
          <a:lstStyle/>
          <a:p>
            <a:r>
              <a:rPr lang="cs-CZ" sz="2800" b="1" kern="500" spc="310" dirty="0" err="1">
                <a:solidFill>
                  <a:schemeClr val="bg1"/>
                </a:solidFill>
                <a:latin typeface="Clinica Pro" panose="020B0003030200020004" pitchFamily="34" charset="0"/>
                <a:cs typeface="Calibri" panose="020F0502020204030204" pitchFamily="34" charset="0"/>
              </a:rPr>
              <a:t>Parsování</a:t>
            </a:r>
            <a:r>
              <a:rPr lang="cs-CZ" sz="2800" b="1" kern="500" spc="310" dirty="0">
                <a:solidFill>
                  <a:schemeClr val="bg1"/>
                </a:solidFill>
                <a:latin typeface="Clinica Pro" panose="020B0003030200020004" pitchFamily="34" charset="0"/>
                <a:cs typeface="Calibri" panose="020F0502020204030204" pitchFamily="34" charset="0"/>
              </a:rPr>
              <a:t> parametrů různými službami</a:t>
            </a:r>
            <a:endParaRPr lang="en-US" sz="2800" b="1" kern="500" spc="310" dirty="0">
              <a:solidFill>
                <a:schemeClr val="bg1"/>
              </a:solidFill>
              <a:latin typeface="Clinica Pro" panose="020B0003030200020004" pitchFamily="34" charset="0"/>
              <a:cs typeface="Calibri" panose="020F0502020204030204" pitchFamily="34" charset="0"/>
            </a:endParaRPr>
          </a:p>
        </p:txBody>
      </p:sp>
      <p:sp>
        <p:nvSpPr>
          <p:cNvPr id="15" name="TextBox 14">
            <a:extLst>
              <a:ext uri="{FF2B5EF4-FFF2-40B4-BE49-F238E27FC236}">
                <a16:creationId xmlns:a16="http://schemas.microsoft.com/office/drawing/2014/main" xmlns="" id="{B12A4602-6DDC-4EC4-BBF3-B05EE8DF4D76}"/>
              </a:ext>
            </a:extLst>
          </p:cNvPr>
          <p:cNvSpPr txBox="1"/>
          <p:nvPr/>
        </p:nvSpPr>
        <p:spPr>
          <a:xfrm>
            <a:off x="1283860" y="1738898"/>
            <a:ext cx="2245404" cy="523220"/>
          </a:xfrm>
          <a:prstGeom prst="rect">
            <a:avLst/>
          </a:prstGeom>
          <a:noFill/>
          <a:effectLst/>
        </p:spPr>
        <p:txBody>
          <a:bodyPr wrap="square" rtlCol="0">
            <a:spAutoFit/>
          </a:bodyPr>
          <a:lstStyle/>
          <a:p>
            <a:r>
              <a:rPr lang="cs-CZ" sz="2800" b="1" kern="500" spc="310" dirty="0">
                <a:solidFill>
                  <a:schemeClr val="bg1"/>
                </a:solidFill>
                <a:latin typeface="Clinica Pro" panose="020B0003030200020004" pitchFamily="34" charset="0"/>
                <a:cs typeface="Calibri" panose="020F0502020204030204" pitchFamily="34" charset="0"/>
              </a:rPr>
              <a:t>GOOGLE</a:t>
            </a:r>
            <a:endParaRPr lang="en-US" sz="2800" b="1" kern="500" spc="310" dirty="0">
              <a:solidFill>
                <a:schemeClr val="bg1"/>
              </a:solidFill>
              <a:latin typeface="Clinica Pro" panose="020B0003030200020004" pitchFamily="34" charset="0"/>
              <a:cs typeface="Calibri" panose="020F0502020204030204" pitchFamily="34" charset="0"/>
            </a:endParaRPr>
          </a:p>
        </p:txBody>
      </p:sp>
      <p:sp>
        <p:nvSpPr>
          <p:cNvPr id="17" name="TextBox 16">
            <a:extLst>
              <a:ext uri="{FF2B5EF4-FFF2-40B4-BE49-F238E27FC236}">
                <a16:creationId xmlns:a16="http://schemas.microsoft.com/office/drawing/2014/main" xmlns="" id="{310906C1-8E67-4801-8E90-6EDE4BC5997E}"/>
              </a:ext>
            </a:extLst>
          </p:cNvPr>
          <p:cNvSpPr txBox="1"/>
          <p:nvPr/>
        </p:nvSpPr>
        <p:spPr>
          <a:xfrm>
            <a:off x="1348029" y="4167026"/>
            <a:ext cx="2245404" cy="523220"/>
          </a:xfrm>
          <a:prstGeom prst="rect">
            <a:avLst/>
          </a:prstGeom>
          <a:noFill/>
          <a:effectLst/>
        </p:spPr>
        <p:txBody>
          <a:bodyPr wrap="square" rtlCol="0">
            <a:spAutoFit/>
          </a:bodyPr>
          <a:lstStyle/>
          <a:p>
            <a:r>
              <a:rPr lang="cs-CZ" sz="2800" b="1" kern="500" spc="310" dirty="0">
                <a:solidFill>
                  <a:schemeClr val="bg1"/>
                </a:solidFill>
                <a:latin typeface="Clinica Pro" panose="020B0003030200020004" pitchFamily="34" charset="0"/>
                <a:cs typeface="Calibri" panose="020F0502020204030204" pitchFamily="34" charset="0"/>
              </a:rPr>
              <a:t>YAHOO!</a:t>
            </a:r>
            <a:endParaRPr lang="en-US" sz="2800" b="1" kern="500" spc="310" dirty="0">
              <a:solidFill>
                <a:schemeClr val="bg1"/>
              </a:solidFill>
              <a:latin typeface="Clinica Pro" panose="020B0003030200020004" pitchFamily="34" charset="0"/>
              <a:cs typeface="Calibri" panose="020F0502020204030204" pitchFamily="34" charset="0"/>
            </a:endParaRPr>
          </a:p>
        </p:txBody>
      </p:sp>
      <p:pic>
        <p:nvPicPr>
          <p:cNvPr id="5" name="Picture 4">
            <a:extLst>
              <a:ext uri="{FF2B5EF4-FFF2-40B4-BE49-F238E27FC236}">
                <a16:creationId xmlns:a16="http://schemas.microsoft.com/office/drawing/2014/main" xmlns="" id="{6EB8E5F2-E817-41A7-B0D6-3B594494A388}"/>
              </a:ext>
            </a:extLst>
          </p:cNvPr>
          <p:cNvPicPr>
            <a:picLocks noChangeAspect="1"/>
          </p:cNvPicPr>
          <p:nvPr/>
        </p:nvPicPr>
        <p:blipFill rotWithShape="1">
          <a:blip r:embed="rId3">
            <a:extLst>
              <a:ext uri="{28A0092B-C50C-407E-A947-70E740481C1C}">
                <a14:useLocalDpi xmlns:a14="http://schemas.microsoft.com/office/drawing/2010/main" val="0"/>
              </a:ext>
            </a:extLst>
          </a:blip>
          <a:srcRect b="64577"/>
          <a:stretch/>
        </p:blipFill>
        <p:spPr>
          <a:xfrm>
            <a:off x="2053145" y="4846342"/>
            <a:ext cx="8582279" cy="1469568"/>
          </a:xfrm>
          <a:prstGeom prst="rect">
            <a:avLst/>
          </a:prstGeom>
        </p:spPr>
      </p:pic>
      <p:pic>
        <p:nvPicPr>
          <p:cNvPr id="8" name="Picture 7">
            <a:extLst>
              <a:ext uri="{FF2B5EF4-FFF2-40B4-BE49-F238E27FC236}">
                <a16:creationId xmlns:a16="http://schemas.microsoft.com/office/drawing/2014/main" xmlns="" id="{FAF93596-9734-49DF-A6E8-5840DF51AC2E}"/>
              </a:ext>
            </a:extLst>
          </p:cNvPr>
          <p:cNvPicPr>
            <a:picLocks noChangeAspect="1"/>
          </p:cNvPicPr>
          <p:nvPr/>
        </p:nvPicPr>
        <p:blipFill rotWithShape="1">
          <a:blip r:embed="rId4">
            <a:extLst>
              <a:ext uri="{28A0092B-C50C-407E-A947-70E740481C1C}">
                <a14:useLocalDpi xmlns:a14="http://schemas.microsoft.com/office/drawing/2010/main" val="0"/>
              </a:ext>
            </a:extLst>
          </a:blip>
          <a:srcRect t="515" b="81865"/>
          <a:stretch/>
        </p:blipFill>
        <p:spPr>
          <a:xfrm>
            <a:off x="2115905" y="2368756"/>
            <a:ext cx="8519520" cy="1575004"/>
          </a:xfrm>
          <a:prstGeom prst="rect">
            <a:avLst/>
          </a:prstGeom>
        </p:spPr>
      </p:pic>
    </p:spTree>
    <p:extLst>
      <p:ext uri="{BB962C8B-B14F-4D97-AF65-F5344CB8AC3E}">
        <p14:creationId xmlns:p14="http://schemas.microsoft.com/office/powerpoint/2010/main" val="2391506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2083"/>
            <a:ext cx="12192000" cy="1507957"/>
          </a:xfrm>
          <a:prstGeom prst="rect">
            <a:avLst/>
          </a:prstGeom>
          <a:solidFill>
            <a:srgbClr val="A2DAF3"/>
          </a:solidFill>
          <a:ln>
            <a:noFill/>
          </a:ln>
          <a:effectLst>
            <a:outerShdw blurRad="203200" dist="50800" dir="5400000" algn="ctr" rotWithShape="0">
              <a:srgbClr val="000000">
                <a:alpha val="4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192504"/>
            <a:ext cx="12192000" cy="1556084"/>
          </a:xfrm>
          <a:prstGeom prst="rect">
            <a:avLst/>
          </a:prstGeom>
          <a:solidFill>
            <a:srgbClr val="3B484E"/>
          </a:solidFill>
          <a:ln>
            <a:noFill/>
          </a:ln>
          <a:effectLst>
            <a:outerShdw blurRad="2032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464" y="216495"/>
            <a:ext cx="2711116" cy="930588"/>
          </a:xfrm>
          <a:prstGeom prst="rect">
            <a:avLst/>
          </a:prstGeom>
          <a:effectLst>
            <a:outerShdw blurRad="203200" dist="38100" dir="2700000" algn="tl" rotWithShape="0">
              <a:prstClr val="black">
                <a:alpha val="38000"/>
              </a:prstClr>
            </a:outerShdw>
          </a:effectLst>
        </p:spPr>
      </p:pic>
      <p:sp>
        <p:nvSpPr>
          <p:cNvPr id="21" name="TextBox 20"/>
          <p:cNvSpPr txBox="1"/>
          <p:nvPr/>
        </p:nvSpPr>
        <p:spPr>
          <a:xfrm>
            <a:off x="6464969" y="497123"/>
            <a:ext cx="184731" cy="369332"/>
          </a:xfrm>
          <a:prstGeom prst="rect">
            <a:avLst/>
          </a:prstGeom>
          <a:noFill/>
        </p:spPr>
        <p:txBody>
          <a:bodyPr wrap="none" rtlCol="0">
            <a:spAutoFit/>
          </a:bodyPr>
          <a:lstStyle/>
          <a:p>
            <a:endParaRPr lang="en-US" dirty="0">
              <a:latin typeface="Eras Bold ITC" panose="020B0907030504020204" pitchFamily="34" charset="0"/>
            </a:endParaRPr>
          </a:p>
        </p:txBody>
      </p:sp>
      <p:sp>
        <p:nvSpPr>
          <p:cNvPr id="14" name="TextBox 13">
            <a:extLst>
              <a:ext uri="{FF2B5EF4-FFF2-40B4-BE49-F238E27FC236}">
                <a16:creationId xmlns:a16="http://schemas.microsoft.com/office/drawing/2014/main" xmlns="" id="{320E455C-921C-4F09-9132-9957176A616B}"/>
              </a:ext>
            </a:extLst>
          </p:cNvPr>
          <p:cNvSpPr txBox="1"/>
          <p:nvPr/>
        </p:nvSpPr>
        <p:spPr>
          <a:xfrm>
            <a:off x="3064044" y="343235"/>
            <a:ext cx="9977207" cy="523220"/>
          </a:xfrm>
          <a:prstGeom prst="rect">
            <a:avLst/>
          </a:prstGeom>
          <a:noFill/>
          <a:effectLst/>
        </p:spPr>
        <p:txBody>
          <a:bodyPr wrap="square" rtlCol="0">
            <a:spAutoFit/>
          </a:bodyPr>
          <a:lstStyle/>
          <a:p>
            <a:r>
              <a:rPr lang="cs-CZ" sz="2800" b="1" kern="500" spc="310" dirty="0" err="1">
                <a:solidFill>
                  <a:schemeClr val="bg1"/>
                </a:solidFill>
                <a:latin typeface="Clinica Pro" panose="020B0003030200020004" pitchFamily="34" charset="0"/>
                <a:cs typeface="Calibri" panose="020F0502020204030204" pitchFamily="34" charset="0"/>
              </a:rPr>
              <a:t>Parsování</a:t>
            </a:r>
            <a:r>
              <a:rPr lang="cs-CZ" sz="2800" b="1" kern="500" spc="310" dirty="0">
                <a:solidFill>
                  <a:schemeClr val="bg1"/>
                </a:solidFill>
                <a:latin typeface="Clinica Pro" panose="020B0003030200020004" pitchFamily="34" charset="0"/>
                <a:cs typeface="Calibri" panose="020F0502020204030204" pitchFamily="34" charset="0"/>
              </a:rPr>
              <a:t> parametrů různými službami</a:t>
            </a:r>
            <a:endParaRPr lang="en-US" sz="2800" b="1" kern="500" spc="310" dirty="0">
              <a:solidFill>
                <a:schemeClr val="bg1"/>
              </a:solidFill>
              <a:latin typeface="Clinica Pro" panose="020B0003030200020004" pitchFamily="34" charset="0"/>
              <a:cs typeface="Calibri" panose="020F0502020204030204" pitchFamily="34" charset="0"/>
            </a:endParaRPr>
          </a:p>
        </p:txBody>
      </p:sp>
      <p:graphicFrame>
        <p:nvGraphicFramePr>
          <p:cNvPr id="2" name="Table 1">
            <a:extLst>
              <a:ext uri="{FF2B5EF4-FFF2-40B4-BE49-F238E27FC236}">
                <a16:creationId xmlns:a16="http://schemas.microsoft.com/office/drawing/2014/main" xmlns="" id="{FB5904EF-D956-4E9B-9473-648AF102D6E2}"/>
              </a:ext>
            </a:extLst>
          </p:cNvPr>
          <p:cNvGraphicFramePr>
            <a:graphicFrameLocks noGrp="1"/>
          </p:cNvGraphicFramePr>
          <p:nvPr>
            <p:extLst>
              <p:ext uri="{D42A27DB-BD31-4B8C-83A1-F6EECF244321}">
                <p14:modId xmlns:p14="http://schemas.microsoft.com/office/powerpoint/2010/main" val="3347340247"/>
              </p:ext>
            </p:extLst>
          </p:nvPr>
        </p:nvGraphicFramePr>
        <p:xfrm>
          <a:off x="505326" y="2091823"/>
          <a:ext cx="11181347" cy="4032990"/>
        </p:xfrm>
        <a:graphic>
          <a:graphicData uri="http://schemas.openxmlformats.org/drawingml/2006/table">
            <a:tbl>
              <a:tblPr firstRow="1" bandRow="1">
                <a:tableStyleId>{F5AB1C69-6EDB-4FF4-983F-18BD219EF322}</a:tableStyleId>
              </a:tblPr>
              <a:tblGrid>
                <a:gridCol w="3545305">
                  <a:extLst>
                    <a:ext uri="{9D8B030D-6E8A-4147-A177-3AD203B41FA5}">
                      <a16:colId xmlns:a16="http://schemas.microsoft.com/office/drawing/2014/main" xmlns="" val="3459218969"/>
                    </a:ext>
                  </a:extLst>
                </a:gridCol>
                <a:gridCol w="4692316">
                  <a:extLst>
                    <a:ext uri="{9D8B030D-6E8A-4147-A177-3AD203B41FA5}">
                      <a16:colId xmlns:a16="http://schemas.microsoft.com/office/drawing/2014/main" xmlns="" val="4289950925"/>
                    </a:ext>
                  </a:extLst>
                </a:gridCol>
                <a:gridCol w="2943726">
                  <a:extLst>
                    <a:ext uri="{9D8B030D-6E8A-4147-A177-3AD203B41FA5}">
                      <a16:colId xmlns:a16="http://schemas.microsoft.com/office/drawing/2014/main" xmlns="" val="1550146054"/>
                    </a:ext>
                  </a:extLst>
                </a:gridCol>
              </a:tblGrid>
              <a:tr h="448110">
                <a:tc>
                  <a:txBody>
                    <a:bodyPr/>
                    <a:lstStyle/>
                    <a:p>
                      <a:r>
                        <a:rPr lang="cs-CZ" sz="2200" dirty="0"/>
                        <a:t>HTTP BACK-END</a:t>
                      </a:r>
                      <a:endParaRPr lang="en-US" sz="2200" dirty="0"/>
                    </a:p>
                  </a:txBody>
                  <a:tcPr marL="110493" marR="110493" marT="55246" marB="55246"/>
                </a:tc>
                <a:tc>
                  <a:txBody>
                    <a:bodyPr/>
                    <a:lstStyle/>
                    <a:p>
                      <a:r>
                        <a:rPr lang="cs-CZ" sz="2200" dirty="0"/>
                        <a:t>VÝSLEDEK</a:t>
                      </a:r>
                      <a:endParaRPr lang="en-US" sz="2200" dirty="0"/>
                    </a:p>
                  </a:txBody>
                  <a:tcPr marL="110493" marR="110493" marT="55246" marB="55246"/>
                </a:tc>
                <a:tc>
                  <a:txBody>
                    <a:bodyPr/>
                    <a:lstStyle/>
                    <a:p>
                      <a:r>
                        <a:rPr lang="cs-CZ" sz="2200" dirty="0"/>
                        <a:t>PŘÍKLAD</a:t>
                      </a:r>
                      <a:endParaRPr lang="en-US" sz="2200" dirty="0"/>
                    </a:p>
                  </a:txBody>
                  <a:tcPr marL="110493" marR="110493" marT="55246" marB="55246"/>
                </a:tc>
                <a:extLst>
                  <a:ext uri="{0D108BD9-81ED-4DB2-BD59-A6C34878D82A}">
                    <a16:rowId xmlns:a16="http://schemas.microsoft.com/office/drawing/2014/main" xmlns="" val="2403961756"/>
                  </a:ext>
                </a:extLst>
              </a:tr>
              <a:tr h="448110">
                <a:tc>
                  <a:txBody>
                    <a:bodyPr/>
                    <a:lstStyle/>
                    <a:p>
                      <a:r>
                        <a:rPr lang="en-US" sz="2000" dirty="0">
                          <a:latin typeface="Candara" panose="020E0502030303020204" pitchFamily="34" charset="0"/>
                        </a:rPr>
                        <a:t>ASP.NET/IIS</a:t>
                      </a:r>
                    </a:p>
                  </a:txBody>
                  <a:tcPr marL="110493" marR="110493" marT="55246" marB="55246"/>
                </a:tc>
                <a:tc>
                  <a:txBody>
                    <a:bodyPr/>
                    <a:lstStyle/>
                    <a:p>
                      <a:r>
                        <a:rPr lang="cs-CZ" sz="2000" dirty="0">
                          <a:latin typeface="Candara" panose="020E0502030303020204" pitchFamily="34" charset="0"/>
                        </a:rPr>
                        <a:t>Všechny výskyty konkrétních parametrů</a:t>
                      </a:r>
                      <a:endParaRPr lang="en-US" sz="2000" dirty="0">
                        <a:latin typeface="Candara" panose="020E0502030303020204" pitchFamily="34" charset="0"/>
                      </a:endParaRPr>
                    </a:p>
                  </a:txBody>
                  <a:tcPr marL="110493" marR="110493" marT="55246" marB="55246"/>
                </a:tc>
                <a:tc>
                  <a:txBody>
                    <a:bodyPr/>
                    <a:lstStyle/>
                    <a:p>
                      <a:r>
                        <a:rPr lang="cs-CZ" sz="1600" dirty="0">
                          <a:latin typeface="Courier New" panose="02070309020205020404" pitchFamily="49" charset="0"/>
                          <a:cs typeface="Courier New" panose="02070309020205020404" pitchFamily="49" charset="0"/>
                        </a:rPr>
                        <a:t>par=</a:t>
                      </a:r>
                      <a:r>
                        <a:rPr lang="en-US" sz="1600" dirty="0" err="1">
                          <a:effectLst/>
                          <a:latin typeface="Courier New" panose="02070309020205020404" pitchFamily="49" charset="0"/>
                          <a:cs typeface="Courier New" panose="02070309020205020404" pitchFamily="49" charset="0"/>
                        </a:rPr>
                        <a:t>red,blue</a:t>
                      </a:r>
                      <a:r>
                        <a:rPr lang="en-US" sz="1600" dirty="0">
                          <a:effectLst/>
                          <a:latin typeface="Courier New" panose="02070309020205020404" pitchFamily="49" charset="0"/>
                          <a:cs typeface="Courier New" panose="02070309020205020404" pitchFamily="49" charset="0"/>
                        </a:rPr>
                        <a:t> </a:t>
                      </a:r>
                      <a:endParaRPr lang="en-US" sz="1600" dirty="0">
                        <a:latin typeface="Courier New" panose="02070309020205020404" pitchFamily="49" charset="0"/>
                        <a:cs typeface="Courier New" panose="02070309020205020404" pitchFamily="49" charset="0"/>
                      </a:endParaRPr>
                    </a:p>
                  </a:txBody>
                  <a:tcPr marL="110493" marR="110493" marT="55246" marB="55246"/>
                </a:tc>
                <a:extLst>
                  <a:ext uri="{0D108BD9-81ED-4DB2-BD59-A6C34878D82A}">
                    <a16:rowId xmlns:a16="http://schemas.microsoft.com/office/drawing/2014/main" xmlns="" val="3946505002"/>
                  </a:ext>
                </a:extLst>
              </a:tr>
              <a:tr h="448110">
                <a:tc>
                  <a:txBody>
                    <a:bodyPr/>
                    <a:lstStyle/>
                    <a:p>
                      <a:r>
                        <a:rPr lang="en-US" sz="2000" dirty="0">
                          <a:latin typeface="Candara" panose="020E0502030303020204" pitchFamily="34" charset="0"/>
                        </a:rPr>
                        <a:t>ASP/IIS</a:t>
                      </a:r>
                    </a:p>
                  </a:txBody>
                  <a:tcPr marL="110493" marR="110493" marT="55246" marB="5524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000" dirty="0">
                          <a:latin typeface="Candara" panose="020E0502030303020204" pitchFamily="34" charset="0"/>
                        </a:rPr>
                        <a:t>Všechny výskyty konkrétních parametrů</a:t>
                      </a:r>
                      <a:endParaRPr lang="en-US" sz="2000" dirty="0">
                        <a:latin typeface="Candara" panose="020E0502030303020204" pitchFamily="34" charset="0"/>
                      </a:endParaRPr>
                    </a:p>
                  </a:txBody>
                  <a:tcPr marL="110493" marR="110493" marT="55246" marB="5524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dirty="0">
                          <a:latin typeface="Courier New" panose="02070309020205020404" pitchFamily="49" charset="0"/>
                          <a:cs typeface="Courier New" panose="02070309020205020404" pitchFamily="49" charset="0"/>
                        </a:rPr>
                        <a:t>par=</a:t>
                      </a:r>
                      <a:r>
                        <a:rPr lang="en-US" sz="1600" dirty="0" err="1">
                          <a:effectLst/>
                          <a:latin typeface="Courier New" panose="02070309020205020404" pitchFamily="49" charset="0"/>
                          <a:cs typeface="Courier New" panose="02070309020205020404" pitchFamily="49" charset="0"/>
                        </a:rPr>
                        <a:t>red,blue</a:t>
                      </a:r>
                      <a:r>
                        <a:rPr lang="en-US" sz="1600" dirty="0">
                          <a:effectLst/>
                          <a:latin typeface="Courier New" panose="02070309020205020404" pitchFamily="49" charset="0"/>
                          <a:cs typeface="Courier New" panose="02070309020205020404" pitchFamily="49" charset="0"/>
                        </a:rPr>
                        <a:t> </a:t>
                      </a:r>
                      <a:endParaRPr lang="en-US" sz="1600" dirty="0">
                        <a:latin typeface="Courier New" panose="02070309020205020404" pitchFamily="49" charset="0"/>
                        <a:cs typeface="Courier New" panose="02070309020205020404" pitchFamily="49" charset="0"/>
                      </a:endParaRPr>
                    </a:p>
                  </a:txBody>
                  <a:tcPr marL="110493" marR="110493" marT="55246" marB="55246"/>
                </a:tc>
                <a:extLst>
                  <a:ext uri="{0D108BD9-81ED-4DB2-BD59-A6C34878D82A}">
                    <a16:rowId xmlns:a16="http://schemas.microsoft.com/office/drawing/2014/main" xmlns="" val="1262054996"/>
                  </a:ext>
                </a:extLst>
              </a:tr>
              <a:tr h="448110">
                <a:tc>
                  <a:txBody>
                    <a:bodyPr/>
                    <a:lstStyle/>
                    <a:p>
                      <a:r>
                        <a:rPr lang="en-US" sz="2000" dirty="0">
                          <a:latin typeface="Candara" panose="020E0502030303020204" pitchFamily="34" charset="0"/>
                        </a:rPr>
                        <a:t>PHP/APACHE</a:t>
                      </a:r>
                    </a:p>
                  </a:txBody>
                  <a:tcPr marL="110493" marR="110493" marT="55246" marB="55246"/>
                </a:tc>
                <a:tc>
                  <a:txBody>
                    <a:bodyPr/>
                    <a:lstStyle/>
                    <a:p>
                      <a:r>
                        <a:rPr lang="cs-CZ" sz="2000" noProof="0" dirty="0">
                          <a:latin typeface="Candara" panose="020E0502030303020204" pitchFamily="34" charset="0"/>
                        </a:rPr>
                        <a:t>Poslední</a:t>
                      </a:r>
                      <a:r>
                        <a:rPr lang="cs-CZ" sz="2000" dirty="0">
                          <a:latin typeface="Candara" panose="020E0502030303020204" pitchFamily="34" charset="0"/>
                        </a:rPr>
                        <a:t> </a:t>
                      </a:r>
                      <a:r>
                        <a:rPr lang="cs-CZ" sz="2000" noProof="0" dirty="0">
                          <a:latin typeface="Candara" panose="020E0502030303020204" pitchFamily="34" charset="0"/>
                        </a:rPr>
                        <a:t>parametr</a:t>
                      </a:r>
                    </a:p>
                  </a:txBody>
                  <a:tcPr marL="110493" marR="110493" marT="55246" marB="55246"/>
                </a:tc>
                <a:tc>
                  <a:txBody>
                    <a:bodyPr/>
                    <a:lstStyle/>
                    <a:p>
                      <a:r>
                        <a:rPr lang="cs-CZ" sz="1600" dirty="0">
                          <a:latin typeface="Courier New" panose="02070309020205020404" pitchFamily="49" charset="0"/>
                          <a:cs typeface="Courier New" panose="02070309020205020404" pitchFamily="49" charset="0"/>
                        </a:rPr>
                        <a:t>par=</a:t>
                      </a:r>
                      <a:r>
                        <a:rPr lang="en-US" sz="1600" dirty="0">
                          <a:effectLst/>
                          <a:latin typeface="Courier New" panose="02070309020205020404" pitchFamily="49" charset="0"/>
                          <a:cs typeface="Courier New" panose="02070309020205020404" pitchFamily="49" charset="0"/>
                        </a:rPr>
                        <a:t>blue </a:t>
                      </a:r>
                      <a:endParaRPr lang="en-US" sz="1600" dirty="0">
                        <a:latin typeface="Courier New" panose="02070309020205020404" pitchFamily="49" charset="0"/>
                        <a:cs typeface="Courier New" panose="02070309020205020404" pitchFamily="49" charset="0"/>
                      </a:endParaRPr>
                    </a:p>
                  </a:txBody>
                  <a:tcPr marL="110493" marR="110493" marT="55246" marB="55246"/>
                </a:tc>
                <a:extLst>
                  <a:ext uri="{0D108BD9-81ED-4DB2-BD59-A6C34878D82A}">
                    <a16:rowId xmlns:a16="http://schemas.microsoft.com/office/drawing/2014/main" xmlns="" val="1664392708"/>
                  </a:ext>
                </a:extLst>
              </a:tr>
              <a:tr h="448110">
                <a:tc>
                  <a:txBody>
                    <a:bodyPr/>
                    <a:lstStyle/>
                    <a:p>
                      <a:r>
                        <a:rPr lang="en-US" sz="2000" dirty="0">
                          <a:latin typeface="Candara" panose="020E0502030303020204" pitchFamily="34" charset="0"/>
                        </a:rPr>
                        <a:t>PHP/Zeus</a:t>
                      </a:r>
                    </a:p>
                  </a:txBody>
                  <a:tcPr marL="110493" marR="110493" marT="55246" marB="55246"/>
                </a:tc>
                <a:tc>
                  <a:txBody>
                    <a:bodyPr/>
                    <a:lstStyle/>
                    <a:p>
                      <a:r>
                        <a:rPr lang="cs-CZ" sz="2000" noProof="0" dirty="0">
                          <a:latin typeface="Candara" panose="020E0502030303020204" pitchFamily="34" charset="0"/>
                        </a:rPr>
                        <a:t>Poslední parametr</a:t>
                      </a:r>
                    </a:p>
                  </a:txBody>
                  <a:tcPr marL="110493" marR="110493" marT="55246" marB="55246"/>
                </a:tc>
                <a:tc>
                  <a:txBody>
                    <a:bodyPr/>
                    <a:lstStyle/>
                    <a:p>
                      <a:r>
                        <a:rPr lang="cs-CZ" sz="1600" dirty="0">
                          <a:latin typeface="Courier New" panose="02070309020205020404" pitchFamily="49" charset="0"/>
                          <a:cs typeface="Courier New" panose="02070309020205020404" pitchFamily="49" charset="0"/>
                        </a:rPr>
                        <a:t>par=</a:t>
                      </a:r>
                      <a:r>
                        <a:rPr lang="en-US" sz="1600" dirty="0">
                          <a:effectLst/>
                          <a:latin typeface="Courier New" panose="02070309020205020404" pitchFamily="49" charset="0"/>
                          <a:cs typeface="Courier New" panose="02070309020205020404" pitchFamily="49" charset="0"/>
                        </a:rPr>
                        <a:t>blue </a:t>
                      </a:r>
                      <a:endParaRPr lang="en-US" sz="1600" dirty="0">
                        <a:latin typeface="Courier New" panose="02070309020205020404" pitchFamily="49" charset="0"/>
                        <a:cs typeface="Courier New" panose="02070309020205020404" pitchFamily="49" charset="0"/>
                      </a:endParaRPr>
                    </a:p>
                  </a:txBody>
                  <a:tcPr marL="110493" marR="110493" marT="55246" marB="55246"/>
                </a:tc>
                <a:extLst>
                  <a:ext uri="{0D108BD9-81ED-4DB2-BD59-A6C34878D82A}">
                    <a16:rowId xmlns:a16="http://schemas.microsoft.com/office/drawing/2014/main" xmlns="" val="1879559909"/>
                  </a:ext>
                </a:extLst>
              </a:tr>
              <a:tr h="448110">
                <a:tc>
                  <a:txBody>
                    <a:bodyPr/>
                    <a:lstStyle/>
                    <a:p>
                      <a:r>
                        <a:rPr lang="en-US" sz="2000" dirty="0">
                          <a:latin typeface="Candara" panose="020E0502030303020204" pitchFamily="34" charset="0"/>
                        </a:rPr>
                        <a:t>JSP, Servlet/Apache Tomcat</a:t>
                      </a:r>
                    </a:p>
                  </a:txBody>
                  <a:tcPr marL="110493" marR="110493" marT="55246" marB="55246"/>
                </a:tc>
                <a:tc>
                  <a:txBody>
                    <a:bodyPr/>
                    <a:lstStyle/>
                    <a:p>
                      <a:r>
                        <a:rPr lang="cs-CZ" sz="2000" dirty="0">
                          <a:latin typeface="Candara" panose="020E0502030303020204" pitchFamily="34" charset="0"/>
                        </a:rPr>
                        <a:t>První parametr</a:t>
                      </a:r>
                      <a:endParaRPr lang="en-US" sz="2000" dirty="0">
                        <a:latin typeface="Candara" panose="020E0502030303020204" pitchFamily="34" charset="0"/>
                      </a:endParaRPr>
                    </a:p>
                  </a:txBody>
                  <a:tcPr marL="110493" marR="110493" marT="55246" marB="5524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dirty="0">
                          <a:latin typeface="Courier New" panose="02070309020205020404" pitchFamily="49" charset="0"/>
                          <a:cs typeface="Courier New" panose="02070309020205020404" pitchFamily="49" charset="0"/>
                        </a:rPr>
                        <a:t>par=</a:t>
                      </a:r>
                      <a:r>
                        <a:rPr lang="en-US" sz="1600" dirty="0">
                          <a:effectLst/>
                          <a:latin typeface="Courier New" panose="02070309020205020404" pitchFamily="49" charset="0"/>
                          <a:cs typeface="Courier New" panose="02070309020205020404" pitchFamily="49" charset="0"/>
                        </a:rPr>
                        <a:t>red</a:t>
                      </a:r>
                      <a:endParaRPr lang="en-US" sz="1600" dirty="0">
                        <a:latin typeface="Courier New" panose="02070309020205020404" pitchFamily="49" charset="0"/>
                        <a:cs typeface="Courier New" panose="02070309020205020404" pitchFamily="49" charset="0"/>
                      </a:endParaRPr>
                    </a:p>
                  </a:txBody>
                  <a:tcPr marL="110493" marR="110493" marT="55246" marB="55246"/>
                </a:tc>
                <a:extLst>
                  <a:ext uri="{0D108BD9-81ED-4DB2-BD59-A6C34878D82A}">
                    <a16:rowId xmlns:a16="http://schemas.microsoft.com/office/drawing/2014/main" xmlns="" val="2629680240"/>
                  </a:ext>
                </a:extLst>
              </a:tr>
              <a:tr h="448110">
                <a:tc>
                  <a:txBody>
                    <a:bodyPr/>
                    <a:lstStyle/>
                    <a:p>
                      <a:r>
                        <a:rPr lang="en-US" sz="2000" dirty="0">
                          <a:effectLst/>
                          <a:latin typeface="Candara" panose="020E0502030303020204" pitchFamily="34" charset="0"/>
                        </a:rPr>
                        <a:t>IBM HTTP Server </a:t>
                      </a:r>
                      <a:endParaRPr lang="en-US" sz="2000" dirty="0">
                        <a:latin typeface="Candara" panose="020E0502030303020204" pitchFamily="34" charset="0"/>
                      </a:endParaRPr>
                    </a:p>
                  </a:txBody>
                  <a:tcPr marL="110493" marR="110493" marT="55246" marB="5524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000" dirty="0">
                          <a:latin typeface="Candara" panose="020E0502030303020204" pitchFamily="34" charset="0"/>
                        </a:rPr>
                        <a:t>První parametr</a:t>
                      </a:r>
                      <a:endParaRPr lang="en-US" sz="2000" dirty="0">
                        <a:latin typeface="Candara" panose="020E0502030303020204" pitchFamily="34" charset="0"/>
                      </a:endParaRPr>
                    </a:p>
                  </a:txBody>
                  <a:tcPr marL="110493" marR="110493" marT="55246" marB="5524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dirty="0">
                          <a:latin typeface="Courier New" panose="02070309020205020404" pitchFamily="49" charset="0"/>
                          <a:cs typeface="Courier New" panose="02070309020205020404" pitchFamily="49" charset="0"/>
                        </a:rPr>
                        <a:t>par=</a:t>
                      </a:r>
                      <a:r>
                        <a:rPr lang="en-US" sz="1600" dirty="0">
                          <a:effectLst/>
                          <a:latin typeface="Courier New" panose="02070309020205020404" pitchFamily="49" charset="0"/>
                          <a:cs typeface="Courier New" panose="02070309020205020404" pitchFamily="49" charset="0"/>
                        </a:rPr>
                        <a:t>red</a:t>
                      </a:r>
                      <a:endParaRPr lang="en-US" sz="1600" dirty="0">
                        <a:latin typeface="Courier New" panose="02070309020205020404" pitchFamily="49" charset="0"/>
                        <a:cs typeface="Courier New" panose="02070309020205020404" pitchFamily="49" charset="0"/>
                      </a:endParaRPr>
                    </a:p>
                  </a:txBody>
                  <a:tcPr marL="110493" marR="110493" marT="55246" marB="55246"/>
                </a:tc>
                <a:extLst>
                  <a:ext uri="{0D108BD9-81ED-4DB2-BD59-A6C34878D82A}">
                    <a16:rowId xmlns:a16="http://schemas.microsoft.com/office/drawing/2014/main" xmlns="" val="411252368"/>
                  </a:ext>
                </a:extLst>
              </a:tr>
              <a:tr h="448110">
                <a:tc>
                  <a:txBody>
                    <a:bodyPr/>
                    <a:lstStyle/>
                    <a:p>
                      <a:r>
                        <a:rPr lang="en-US" sz="2000" dirty="0">
                          <a:effectLst/>
                          <a:latin typeface="Candara" panose="020E0502030303020204" pitchFamily="34" charset="0"/>
                        </a:rPr>
                        <a:t>Python / </a:t>
                      </a:r>
                      <a:r>
                        <a:rPr lang="en-US" sz="2000" dirty="0" err="1">
                          <a:effectLst/>
                          <a:latin typeface="Candara" panose="020E0502030303020204" pitchFamily="34" charset="0"/>
                        </a:rPr>
                        <a:t>Zope</a:t>
                      </a:r>
                      <a:r>
                        <a:rPr lang="en-US" sz="2000" dirty="0">
                          <a:effectLst/>
                          <a:latin typeface="Candara" panose="020E0502030303020204" pitchFamily="34" charset="0"/>
                        </a:rPr>
                        <a:t> </a:t>
                      </a:r>
                      <a:endParaRPr lang="en-US" sz="2000" dirty="0">
                        <a:latin typeface="Candara" panose="020E0502030303020204" pitchFamily="34" charset="0"/>
                      </a:endParaRPr>
                    </a:p>
                  </a:txBody>
                  <a:tcPr marL="110493" marR="110493" marT="55246" marB="5524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000" dirty="0">
                          <a:latin typeface="Candara" panose="020E0502030303020204" pitchFamily="34" charset="0"/>
                        </a:rPr>
                        <a:t>Všechny výskyty parametrů v  List</a:t>
                      </a:r>
                      <a:endParaRPr lang="en-US" sz="2000" dirty="0">
                        <a:latin typeface="Candara" panose="020E0502030303020204" pitchFamily="34" charset="0"/>
                      </a:endParaRPr>
                    </a:p>
                  </a:txBody>
                  <a:tcPr marL="110493" marR="110493" marT="55246" marB="5524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dirty="0">
                          <a:latin typeface="Courier New" panose="02070309020205020404" pitchFamily="49" charset="0"/>
                          <a:cs typeface="Courier New" panose="02070309020205020404" pitchFamily="49" charset="0"/>
                        </a:rPr>
                        <a:t>par </a:t>
                      </a:r>
                      <a:r>
                        <a:rPr lang="en-US" sz="1600" dirty="0">
                          <a:effectLst/>
                          <a:latin typeface="Courier New" panose="02070309020205020404" pitchFamily="49" charset="0"/>
                          <a:cs typeface="Courier New" panose="02070309020205020404" pitchFamily="49" charset="0"/>
                        </a:rPr>
                        <a:t>=['</a:t>
                      </a:r>
                      <a:r>
                        <a:rPr lang="en-US" sz="1600" dirty="0" err="1">
                          <a:effectLst/>
                          <a:latin typeface="Courier New" panose="02070309020205020404" pitchFamily="49" charset="0"/>
                          <a:cs typeface="Courier New" panose="02070309020205020404" pitchFamily="49" charset="0"/>
                        </a:rPr>
                        <a:t>red','blue</a:t>
                      </a:r>
                      <a:r>
                        <a:rPr lang="en-US" sz="1600" dirty="0">
                          <a:effectLst/>
                          <a:latin typeface="Courier New" panose="02070309020205020404" pitchFamily="49" charset="0"/>
                          <a:cs typeface="Courier New" panose="02070309020205020404" pitchFamily="49" charset="0"/>
                        </a:rPr>
                        <a:t>'] </a:t>
                      </a:r>
                      <a:endParaRPr lang="en-US" sz="1600" dirty="0">
                        <a:latin typeface="Courier New" panose="02070309020205020404" pitchFamily="49" charset="0"/>
                        <a:cs typeface="Courier New" panose="02070309020205020404" pitchFamily="49" charset="0"/>
                      </a:endParaRPr>
                    </a:p>
                  </a:txBody>
                  <a:tcPr marL="110493" marR="110493" marT="55246" marB="55246"/>
                </a:tc>
                <a:extLst>
                  <a:ext uri="{0D108BD9-81ED-4DB2-BD59-A6C34878D82A}">
                    <a16:rowId xmlns:a16="http://schemas.microsoft.com/office/drawing/2014/main" xmlns="" val="812612021"/>
                  </a:ext>
                </a:extLst>
              </a:tr>
              <a:tr h="448110">
                <a:tc>
                  <a:txBody>
                    <a:bodyPr/>
                    <a:lstStyle/>
                    <a:p>
                      <a:r>
                        <a:rPr lang="en-US" sz="2000" dirty="0">
                          <a:effectLst/>
                          <a:latin typeface="Candara" panose="020E0502030303020204" pitchFamily="34" charset="0"/>
                        </a:rPr>
                        <a:t>Perl CGI / Apache </a:t>
                      </a:r>
                      <a:endParaRPr lang="en-US" sz="2000" dirty="0">
                        <a:latin typeface="Candara" panose="020E0502030303020204" pitchFamily="34" charset="0"/>
                      </a:endParaRPr>
                    </a:p>
                  </a:txBody>
                  <a:tcPr marL="110493" marR="110493" marT="55246" marB="5524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000" dirty="0">
                          <a:latin typeface="Candara" panose="020E0502030303020204" pitchFamily="34" charset="0"/>
                        </a:rPr>
                        <a:t>První parametr</a:t>
                      </a:r>
                      <a:endParaRPr lang="en-US" sz="2000" dirty="0">
                        <a:latin typeface="Candara" panose="020E0502030303020204" pitchFamily="34" charset="0"/>
                      </a:endParaRPr>
                    </a:p>
                  </a:txBody>
                  <a:tcPr marL="110493" marR="110493" marT="55246" marB="5524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dirty="0">
                          <a:latin typeface="Courier New" panose="02070309020205020404" pitchFamily="49" charset="0"/>
                          <a:cs typeface="Courier New" panose="02070309020205020404" pitchFamily="49" charset="0"/>
                        </a:rPr>
                        <a:t>par=</a:t>
                      </a:r>
                      <a:r>
                        <a:rPr lang="en-US" sz="1600" dirty="0">
                          <a:effectLst/>
                          <a:latin typeface="Courier New" panose="02070309020205020404" pitchFamily="49" charset="0"/>
                          <a:cs typeface="Courier New" panose="02070309020205020404" pitchFamily="49" charset="0"/>
                        </a:rPr>
                        <a:t>red</a:t>
                      </a:r>
                      <a:endParaRPr lang="en-US" sz="1600" dirty="0">
                        <a:latin typeface="Courier New" panose="02070309020205020404" pitchFamily="49" charset="0"/>
                        <a:cs typeface="Courier New" panose="02070309020205020404" pitchFamily="49" charset="0"/>
                      </a:endParaRPr>
                    </a:p>
                  </a:txBody>
                  <a:tcPr marL="110493" marR="110493" marT="55246" marB="55246"/>
                </a:tc>
                <a:extLst>
                  <a:ext uri="{0D108BD9-81ED-4DB2-BD59-A6C34878D82A}">
                    <a16:rowId xmlns:a16="http://schemas.microsoft.com/office/drawing/2014/main" xmlns="" val="162885071"/>
                  </a:ext>
                </a:extLst>
              </a:tr>
            </a:tbl>
          </a:graphicData>
        </a:graphic>
      </p:graphicFrame>
    </p:spTree>
    <p:extLst>
      <p:ext uri="{BB962C8B-B14F-4D97-AF65-F5344CB8AC3E}">
        <p14:creationId xmlns:p14="http://schemas.microsoft.com/office/powerpoint/2010/main" val="2342211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5">
            <a:extLst>
              <a:ext uri="{FF2B5EF4-FFF2-40B4-BE49-F238E27FC236}">
                <a16:creationId xmlns:a16="http://schemas.microsoft.com/office/drawing/2014/main" xmlns="" id="{BBE5C8A8-990A-4345-89D1-6B8B88D28300}"/>
              </a:ext>
            </a:extLst>
          </p:cNvPr>
          <p:cNvSpPr/>
          <p:nvPr/>
        </p:nvSpPr>
        <p:spPr>
          <a:xfrm>
            <a:off x="0" y="48127"/>
            <a:ext cx="6649700" cy="6809873"/>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32083"/>
            <a:ext cx="12192000" cy="1507957"/>
          </a:xfrm>
          <a:prstGeom prst="rect">
            <a:avLst/>
          </a:prstGeom>
          <a:solidFill>
            <a:srgbClr val="A2DAF3"/>
          </a:solidFill>
          <a:ln>
            <a:noFill/>
          </a:ln>
          <a:effectLst>
            <a:outerShdw blurRad="203200" dist="50800" dir="5400000" algn="ctr" rotWithShape="0">
              <a:srgbClr val="000000">
                <a:alpha val="4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192504"/>
            <a:ext cx="12192000" cy="1556084"/>
          </a:xfrm>
          <a:prstGeom prst="rect">
            <a:avLst/>
          </a:prstGeom>
          <a:solidFill>
            <a:srgbClr val="3B484E"/>
          </a:solidFill>
          <a:ln>
            <a:noFill/>
          </a:ln>
          <a:effectLst>
            <a:outerShdw blurRad="2032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464" y="216495"/>
            <a:ext cx="2711116" cy="930588"/>
          </a:xfrm>
          <a:prstGeom prst="rect">
            <a:avLst/>
          </a:prstGeom>
          <a:effectLst>
            <a:outerShdw blurRad="203200" dist="38100" dir="2700000" algn="tl" rotWithShape="0">
              <a:prstClr val="black">
                <a:alpha val="38000"/>
              </a:prstClr>
            </a:outerShdw>
          </a:effectLst>
        </p:spPr>
      </p:pic>
      <p:sp>
        <p:nvSpPr>
          <p:cNvPr id="21" name="TextBox 20"/>
          <p:cNvSpPr txBox="1"/>
          <p:nvPr/>
        </p:nvSpPr>
        <p:spPr>
          <a:xfrm>
            <a:off x="6464969" y="497123"/>
            <a:ext cx="184731" cy="369332"/>
          </a:xfrm>
          <a:prstGeom prst="rect">
            <a:avLst/>
          </a:prstGeom>
          <a:noFill/>
        </p:spPr>
        <p:txBody>
          <a:bodyPr wrap="none" rtlCol="0">
            <a:spAutoFit/>
          </a:bodyPr>
          <a:lstStyle/>
          <a:p>
            <a:endParaRPr lang="en-US" dirty="0">
              <a:latin typeface="Eras Bold ITC" panose="020B0907030504020204" pitchFamily="34" charset="0"/>
            </a:endParaRPr>
          </a:p>
        </p:txBody>
      </p:sp>
      <p:sp>
        <p:nvSpPr>
          <p:cNvPr id="14" name="TextBox 13">
            <a:extLst>
              <a:ext uri="{FF2B5EF4-FFF2-40B4-BE49-F238E27FC236}">
                <a16:creationId xmlns:a16="http://schemas.microsoft.com/office/drawing/2014/main" xmlns="" id="{320E455C-921C-4F09-9132-9957176A616B}"/>
              </a:ext>
            </a:extLst>
          </p:cNvPr>
          <p:cNvSpPr txBox="1"/>
          <p:nvPr/>
        </p:nvSpPr>
        <p:spPr>
          <a:xfrm>
            <a:off x="1156794" y="1947446"/>
            <a:ext cx="4210970" cy="646331"/>
          </a:xfrm>
          <a:prstGeom prst="rect">
            <a:avLst/>
          </a:prstGeom>
          <a:noFill/>
          <a:effectLst/>
        </p:spPr>
        <p:txBody>
          <a:bodyPr wrap="square" rtlCol="0">
            <a:spAutoFit/>
          </a:bodyPr>
          <a:lstStyle/>
          <a:p>
            <a:pPr algn="ctr"/>
            <a:r>
              <a:rPr lang="cs-CZ" sz="3600" b="1" kern="500" spc="310" dirty="0">
                <a:solidFill>
                  <a:schemeClr val="bg1"/>
                </a:solidFill>
                <a:latin typeface="Clinica Pro" panose="020B0003030200020004" pitchFamily="34" charset="0"/>
                <a:cs typeface="Calibri" panose="020F0502020204030204" pitchFamily="34" charset="0"/>
              </a:rPr>
              <a:t>Server-</a:t>
            </a:r>
            <a:r>
              <a:rPr lang="cs-CZ" sz="3600" b="1" kern="500" spc="310" dirty="0" err="1">
                <a:solidFill>
                  <a:schemeClr val="bg1"/>
                </a:solidFill>
                <a:latin typeface="Clinica Pro" panose="020B0003030200020004" pitchFamily="34" charset="0"/>
                <a:cs typeface="Calibri" panose="020F0502020204030204" pitchFamily="34" charset="0"/>
              </a:rPr>
              <a:t>side</a:t>
            </a:r>
            <a:endParaRPr lang="en-US" sz="3600" b="1" kern="500" spc="310" dirty="0">
              <a:solidFill>
                <a:schemeClr val="bg1"/>
              </a:solidFill>
              <a:latin typeface="Clinica Pro" panose="020B0003030200020004" pitchFamily="34" charset="0"/>
              <a:cs typeface="Calibri" panose="020F0502020204030204" pitchFamily="34" charset="0"/>
            </a:endParaRPr>
          </a:p>
        </p:txBody>
      </p:sp>
      <p:sp>
        <p:nvSpPr>
          <p:cNvPr id="12" name="TextBox 13">
            <a:extLst>
              <a:ext uri="{FF2B5EF4-FFF2-40B4-BE49-F238E27FC236}">
                <a16:creationId xmlns:a16="http://schemas.microsoft.com/office/drawing/2014/main" xmlns="" id="{37E51CC7-555B-4DB0-AC8A-314BCB2651E8}"/>
              </a:ext>
            </a:extLst>
          </p:cNvPr>
          <p:cNvSpPr txBox="1"/>
          <p:nvPr/>
        </p:nvSpPr>
        <p:spPr>
          <a:xfrm>
            <a:off x="2878202" y="54926"/>
            <a:ext cx="8769993" cy="646331"/>
          </a:xfrm>
          <a:prstGeom prst="rect">
            <a:avLst/>
          </a:prstGeom>
          <a:noFill/>
          <a:effectLst/>
        </p:spPr>
        <p:txBody>
          <a:bodyPr wrap="square" rtlCol="0">
            <a:spAutoFit/>
          </a:bodyPr>
          <a:lstStyle/>
          <a:p>
            <a:pPr algn="ctr"/>
            <a:r>
              <a:rPr lang="cs-CZ" sz="3600" b="1" kern="500" spc="310" dirty="0">
                <a:solidFill>
                  <a:schemeClr val="bg1"/>
                </a:solidFill>
                <a:latin typeface="Clinica Pro" panose="020B0003030200020004" pitchFamily="34" charset="0"/>
                <a:cs typeface="Calibri" panose="020F0502020204030204" pitchFamily="34" charset="0"/>
              </a:rPr>
              <a:t>Server- vs. Client-side zranitelnosti</a:t>
            </a:r>
            <a:endParaRPr lang="en-US" sz="3600" b="1" kern="500" spc="310" dirty="0">
              <a:solidFill>
                <a:schemeClr val="bg1"/>
              </a:solidFill>
              <a:latin typeface="Clinica Pro" panose="020B0003030200020004" pitchFamily="34" charset="0"/>
              <a:cs typeface="Calibri" panose="020F0502020204030204" pitchFamily="34" charset="0"/>
            </a:endParaRPr>
          </a:p>
        </p:txBody>
      </p:sp>
      <p:sp>
        <p:nvSpPr>
          <p:cNvPr id="15" name="TextBox 1">
            <a:extLst>
              <a:ext uri="{FF2B5EF4-FFF2-40B4-BE49-F238E27FC236}">
                <a16:creationId xmlns:a16="http://schemas.microsoft.com/office/drawing/2014/main" xmlns="" id="{B312B889-6D25-482E-9930-3E08991AA370}"/>
              </a:ext>
            </a:extLst>
          </p:cNvPr>
          <p:cNvSpPr txBox="1"/>
          <p:nvPr/>
        </p:nvSpPr>
        <p:spPr>
          <a:xfrm>
            <a:off x="1408874" y="2448997"/>
            <a:ext cx="3349106" cy="523220"/>
          </a:xfrm>
          <a:prstGeom prst="rect">
            <a:avLst/>
          </a:prstGeom>
          <a:noFill/>
        </p:spPr>
        <p:txBody>
          <a:bodyPr wrap="square" rtlCol="0">
            <a:spAutoFit/>
          </a:bodyPr>
          <a:lstStyle/>
          <a:p>
            <a:pPr marL="262890" algn="ctr">
              <a:spcBef>
                <a:spcPts val="600"/>
              </a:spcBef>
            </a:pPr>
            <a:r>
              <a:rPr lang="cs-CZ" sz="1400" i="1" dirty="0">
                <a:solidFill>
                  <a:schemeClr val="bg1"/>
                </a:solidFill>
                <a:latin typeface="Candara" panose="020E0502030303020204" pitchFamily="34" charset="0"/>
                <a:ea typeface="Verdana" panose="020B0604030504040204" pitchFamily="34" charset="0"/>
                <a:cs typeface="Verdana" panose="020B0604030504040204" pitchFamily="34" charset="0"/>
              </a:rPr>
              <a:t>snažíme se způsobit nezvyklé chování na serverové straně</a:t>
            </a:r>
            <a:endParaRPr lang="en-US" sz="1400" i="1"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sp>
        <p:nvSpPr>
          <p:cNvPr id="18" name="TextBox 1">
            <a:extLst>
              <a:ext uri="{FF2B5EF4-FFF2-40B4-BE49-F238E27FC236}">
                <a16:creationId xmlns:a16="http://schemas.microsoft.com/office/drawing/2014/main" xmlns="" id="{EE1E8D50-19F3-4D8D-9259-90DB2EC81C78}"/>
              </a:ext>
            </a:extLst>
          </p:cNvPr>
          <p:cNvSpPr txBox="1"/>
          <p:nvPr/>
        </p:nvSpPr>
        <p:spPr>
          <a:xfrm>
            <a:off x="6463290" y="3359335"/>
            <a:ext cx="5728710" cy="3016210"/>
          </a:xfrm>
          <a:prstGeom prst="rect">
            <a:avLst/>
          </a:prstGeom>
          <a:noFill/>
        </p:spPr>
        <p:txBody>
          <a:bodyPr wrap="square" rtlCol="0">
            <a:spAutoFit/>
          </a:bodyPr>
          <a:lstStyle/>
          <a:p>
            <a:pPr marL="1177290" lvl="2">
              <a:spcBef>
                <a:spcPts val="600"/>
              </a:spcBef>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	</a:t>
            </a:r>
            <a:r>
              <a:rPr lang="cs-CZ" b="1" dirty="0">
                <a:solidFill>
                  <a:schemeClr val="bg1"/>
                </a:solidFill>
                <a:latin typeface="Candara" panose="020E0502030303020204" pitchFamily="34" charset="0"/>
                <a:ea typeface="Verdana" panose="020B0604030504040204" pitchFamily="34" charset="0"/>
                <a:cs typeface="Verdana" panose="020B0604030504040204" pitchFamily="34" charset="0"/>
              </a:rPr>
              <a:t>Hledání zranitelností</a:t>
            </a:r>
            <a:endParaRPr lang="en-US" b="1"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Testujte všechny formuláře a akce, kterými uživatel vkládá nějaký input a stránka dává feedback.</a:t>
            </a:r>
          </a:p>
          <a:p>
            <a:pPr marL="548640" indent="-285750">
              <a:spcBef>
                <a:spcPts val="600"/>
              </a:spcBef>
              <a:buFont typeface="Arial" panose="020B0604020202020204" pitchFamily="34" charset="0"/>
              <a:buChar char="•"/>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Zkuste znečistit parametry pomocí </a:t>
            </a:r>
            <a:r>
              <a:rPr lang="cs-CZ" sz="2000" b="1" dirty="0">
                <a:solidFill>
                  <a:schemeClr val="bg1"/>
                </a:solidFill>
                <a:ea typeface="Verdana" panose="020B0604030504040204" pitchFamily="34" charset="0"/>
                <a:cs typeface="Verdana" panose="020B0604030504040204" pitchFamily="34" charset="0"/>
              </a:rPr>
              <a:t>%26HPP_TEST </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a podívejte se na URL-dekódování, hledejte např.:</a:t>
            </a:r>
          </a:p>
          <a:p>
            <a:pPr marL="720090" lvl="1">
              <a:spcBef>
                <a:spcPts val="600"/>
              </a:spcBef>
            </a:pPr>
            <a:r>
              <a:rPr lang="cs-CZ" sz="2000" b="1" dirty="0">
                <a:solidFill>
                  <a:schemeClr val="bg1"/>
                </a:solidFill>
                <a:latin typeface="Candara" panose="020E0502030303020204" pitchFamily="34" charset="0"/>
                <a:ea typeface="Verdana" panose="020B0604030504040204" pitchFamily="34" charset="0"/>
                <a:cs typeface="Verdana" panose="020B0604030504040204" pitchFamily="34" charset="0"/>
              </a:rPr>
              <a:t>%HPP_TEST      %amp;HPP_TEST     </a:t>
            </a:r>
            <a:r>
              <a:rPr lang="cs-CZ" sz="1600" dirty="0">
                <a:solidFill>
                  <a:schemeClr val="bg1"/>
                </a:solidFill>
                <a:latin typeface="Candara" panose="020E0502030303020204" pitchFamily="34" charset="0"/>
                <a:ea typeface="Verdana" panose="020B0604030504040204" pitchFamily="34" charset="0"/>
                <a:cs typeface="Verdana" panose="020B0604030504040204" pitchFamily="34" charset="0"/>
              </a:rPr>
              <a:t>a další</a:t>
            </a:r>
          </a:p>
          <a:p>
            <a:pPr marL="720090" lvl="1">
              <a:spcBef>
                <a:spcPts val="600"/>
              </a:spcBef>
            </a:pPr>
            <a:endParaRPr lang="cs-CZ" sz="1600" dirty="0">
              <a:solidFill>
                <a:schemeClr val="bg1"/>
              </a:solidFill>
              <a:latin typeface="Candara" panose="020E0502030303020204" pitchFamily="34" charset="0"/>
              <a:ea typeface="Verdana" panose="020B0604030504040204" pitchFamily="34" charset="0"/>
              <a:cs typeface="Verdana" panose="020B0604030504040204" pitchFamily="34" charset="0"/>
            </a:endParaRPr>
          </a:p>
          <a:p>
            <a:pPr marL="720090" lvl="1">
              <a:spcBef>
                <a:spcPts val="600"/>
              </a:spcBef>
            </a:pPr>
            <a:r>
              <a:rPr lang="cs-CZ" sz="1400" dirty="0">
                <a:solidFill>
                  <a:schemeClr val="bg1"/>
                </a:solidFill>
                <a:latin typeface="Candara" panose="020E0502030303020204" pitchFamily="34" charset="0"/>
                <a:ea typeface="Verdana" panose="020B0604030504040204" pitchFamily="34" charset="0"/>
                <a:cs typeface="Verdana" panose="020B0604030504040204" pitchFamily="34" charset="0"/>
              </a:rPr>
              <a:t>Věnujte pozornost hlavně odezvám s HPP vektory v  atributech</a:t>
            </a:r>
          </a:p>
          <a:p>
            <a:pPr marL="720090" lvl="1">
              <a:spcBef>
                <a:spcPts val="600"/>
              </a:spcBef>
            </a:pPr>
            <a:r>
              <a:rPr lang="cs-CZ" sz="1600" dirty="0">
                <a:solidFill>
                  <a:schemeClr val="bg1"/>
                </a:solidFill>
                <a:latin typeface="Candara" panose="020E0502030303020204" pitchFamily="34" charset="0"/>
                <a:ea typeface="Verdana" panose="020B0604030504040204" pitchFamily="34" charset="0"/>
                <a:cs typeface="Verdana" panose="020B0604030504040204" pitchFamily="34" charset="0"/>
              </a:rPr>
              <a:t>		       </a:t>
            </a:r>
            <a:r>
              <a:rPr lang="cs-CZ" b="1" dirty="0">
                <a:solidFill>
                  <a:schemeClr val="bg1"/>
                </a:solidFill>
                <a:latin typeface="Candara" panose="020E0502030303020204" pitchFamily="34" charset="0"/>
                <a:ea typeface="Verdana" panose="020B0604030504040204" pitchFamily="34" charset="0"/>
                <a:cs typeface="Verdana" panose="020B0604030504040204" pitchFamily="34" charset="0"/>
              </a:rPr>
              <a:t>data, src </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a</a:t>
            </a:r>
            <a:r>
              <a:rPr lang="cs-CZ" b="1" dirty="0">
                <a:solidFill>
                  <a:schemeClr val="bg1"/>
                </a:solidFill>
                <a:latin typeface="Candara" panose="020E0502030303020204" pitchFamily="34" charset="0"/>
                <a:ea typeface="Verdana" panose="020B0604030504040204" pitchFamily="34" charset="0"/>
                <a:cs typeface="Verdana" panose="020B0604030504040204" pitchFamily="34" charset="0"/>
              </a:rPr>
              <a:t> href</a:t>
            </a:r>
          </a:p>
        </p:txBody>
      </p:sp>
      <p:sp>
        <p:nvSpPr>
          <p:cNvPr id="16" name="Rectangle 1">
            <a:extLst>
              <a:ext uri="{FF2B5EF4-FFF2-40B4-BE49-F238E27FC236}">
                <a16:creationId xmlns:a16="http://schemas.microsoft.com/office/drawing/2014/main" xmlns="" id="{A22FBF2D-202C-41B4-87EA-47CA22872835}"/>
              </a:ext>
            </a:extLst>
          </p:cNvPr>
          <p:cNvSpPr/>
          <p:nvPr/>
        </p:nvSpPr>
        <p:spPr>
          <a:xfrm>
            <a:off x="211537" y="3147332"/>
            <a:ext cx="6040216" cy="3662541"/>
          </a:xfrm>
          <a:prstGeom prst="rect">
            <a:avLst/>
          </a:prstGeom>
        </p:spPr>
        <p:txBody>
          <a:bodyPr wrap="square">
            <a:spAutoFit/>
          </a:bodyPr>
          <a:lstStyle/>
          <a:p>
            <a:pPr marL="720090" lvl="1">
              <a:spcBef>
                <a:spcPts val="600"/>
              </a:spcBef>
            </a:pPr>
            <a:r>
              <a:rPr lang="cs-CZ" b="1" dirty="0">
                <a:solidFill>
                  <a:schemeClr val="bg1"/>
                </a:solidFill>
                <a:latin typeface="Candara" panose="020E0502030303020204" pitchFamily="34" charset="0"/>
                <a:ea typeface="Verdana" panose="020B0604030504040204" pitchFamily="34" charset="0"/>
                <a:cs typeface="Verdana" panose="020B0604030504040204" pitchFamily="34" charset="0"/>
              </a:rPr>
              <a:t>	            Obvyklý postup testování:</a:t>
            </a:r>
          </a:p>
          <a:p>
            <a:pPr marL="605790" indent="-342900">
              <a:spcBef>
                <a:spcPts val="600"/>
              </a:spcBef>
              <a:buFont typeface="+mj-lt"/>
              <a:buAutoNum type="arabicPeriod"/>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standartní HTTP request + jeho HTTP response</a:t>
            </a:r>
          </a:p>
          <a:p>
            <a:pPr marL="1177290" lvl="2">
              <a:spcBef>
                <a:spcPts val="600"/>
              </a:spcBef>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např. 	</a:t>
            </a:r>
            <a:r>
              <a:rPr lang="cs-CZ" sz="2200" b="1" dirty="0">
                <a:solidFill>
                  <a:schemeClr val="bg1"/>
                </a:solidFill>
                <a:latin typeface="Candara" panose="020E0502030303020204" pitchFamily="34" charset="0"/>
                <a:ea typeface="Verdana" panose="020B0604030504040204" pitchFamily="34" charset="0"/>
                <a:cs typeface="Verdana" panose="020B0604030504040204" pitchFamily="34" charset="0"/>
              </a:rPr>
              <a:t>page?par1=val1</a:t>
            </a:r>
          </a:p>
          <a:p>
            <a:pPr marL="605790" indent="-342900">
              <a:spcBef>
                <a:spcPts val="600"/>
              </a:spcBef>
              <a:buFont typeface="+mj-lt"/>
              <a:buAutoNum type="arabicPeriod"/>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změníme hodnotu parametru</a:t>
            </a:r>
          </a:p>
          <a:p>
            <a:pPr marL="1177290" lvl="2">
              <a:spcBef>
                <a:spcPts val="600"/>
              </a:spcBef>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např.   </a:t>
            </a:r>
            <a:r>
              <a:rPr lang="cs-CZ" sz="2200" b="1" dirty="0">
                <a:solidFill>
                  <a:schemeClr val="bg1"/>
                </a:solidFill>
                <a:latin typeface="Candara" panose="020E0502030303020204" pitchFamily="34" charset="0"/>
                <a:ea typeface="Verdana" panose="020B0604030504040204" pitchFamily="34" charset="0"/>
                <a:cs typeface="Verdana" panose="020B0604030504040204" pitchFamily="34" charset="0"/>
              </a:rPr>
              <a:t>page?par1=HPP_TEST1</a:t>
            </a:r>
          </a:p>
          <a:p>
            <a:pPr marL="605790" indent="-342900">
              <a:spcBef>
                <a:spcPts val="600"/>
              </a:spcBef>
              <a:buFont typeface="+mj-lt"/>
              <a:buAutoNum type="arabicPeriod"/>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zkombinujeme</a:t>
            </a:r>
          </a:p>
          <a:p>
            <a:pPr marL="1177290" lvl="2">
              <a:spcBef>
                <a:spcPts val="600"/>
              </a:spcBef>
            </a:pPr>
            <a:r>
              <a:rPr lang="cs-CZ" dirty="0">
                <a:solidFill>
                  <a:prstClr val="white"/>
                </a:solidFill>
                <a:latin typeface="Candara" panose="020E0502030303020204" pitchFamily="34" charset="0"/>
                <a:ea typeface="Verdana" panose="020B0604030504040204" pitchFamily="34" charset="0"/>
                <a:cs typeface="Verdana" panose="020B0604030504040204" pitchFamily="34" charset="0"/>
              </a:rPr>
              <a:t>např.   </a:t>
            </a:r>
            <a:r>
              <a:rPr lang="cs-CZ" sz="2200" b="1" dirty="0">
                <a:solidFill>
                  <a:prstClr val="white"/>
                </a:solidFill>
                <a:latin typeface="Candara" panose="020E0502030303020204" pitchFamily="34" charset="0"/>
                <a:ea typeface="Verdana" panose="020B0604030504040204" pitchFamily="34" charset="0"/>
                <a:cs typeface="Verdana" panose="020B0604030504040204" pitchFamily="34" charset="0"/>
              </a:rPr>
              <a:t>page?par1=val1&amp;par1=HPP_TEST1</a:t>
            </a:r>
          </a:p>
          <a:p>
            <a:pPr marL="605790" indent="-342900">
              <a:spcBef>
                <a:spcPts val="600"/>
              </a:spcBef>
              <a:buFont typeface="+mj-lt"/>
              <a:buAutoNum type="arabicPeriod"/>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porovnáme response všech requestů, pokud je rozdíl mezi </a:t>
            </a:r>
            <a:r>
              <a:rPr lang="cs-CZ" b="1" dirty="0">
                <a:solidFill>
                  <a:schemeClr val="bg1"/>
                </a:solidFill>
                <a:latin typeface="Candara" panose="020E0502030303020204" pitchFamily="34" charset="0"/>
                <a:ea typeface="Verdana" panose="020B0604030504040204" pitchFamily="34" charset="0"/>
                <a:cs typeface="Verdana" panose="020B0604030504040204" pitchFamily="34" charset="0"/>
              </a:rPr>
              <a:t>3.</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 a </a:t>
            </a:r>
            <a:r>
              <a:rPr lang="cs-CZ" b="1" dirty="0">
                <a:solidFill>
                  <a:schemeClr val="bg1"/>
                </a:solidFill>
                <a:latin typeface="Candara" panose="020E0502030303020204" pitchFamily="34" charset="0"/>
                <a:ea typeface="Verdana" panose="020B0604030504040204" pitchFamily="34" charset="0"/>
                <a:cs typeface="Verdana" panose="020B0604030504040204" pitchFamily="34" charset="0"/>
              </a:rPr>
              <a:t>1. </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 </a:t>
            </a:r>
            <a:r>
              <a:rPr lang="cs-CZ" b="1" dirty="0">
                <a:solidFill>
                  <a:schemeClr val="bg1"/>
                </a:solidFill>
                <a:latin typeface="Candara" panose="020E0502030303020204" pitchFamily="34" charset="0"/>
                <a:ea typeface="Verdana" panose="020B0604030504040204" pitchFamily="34" charset="0"/>
                <a:cs typeface="Verdana" panose="020B0604030504040204" pitchFamily="34" charset="0"/>
              </a:rPr>
              <a:t>3. </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a </a:t>
            </a:r>
            <a:r>
              <a:rPr lang="cs-CZ" b="1" dirty="0">
                <a:solidFill>
                  <a:schemeClr val="bg1"/>
                </a:solidFill>
                <a:latin typeface="Candara" panose="020E0502030303020204" pitchFamily="34" charset="0"/>
                <a:ea typeface="Verdana" panose="020B0604030504040204" pitchFamily="34" charset="0"/>
                <a:cs typeface="Verdana" panose="020B0604030504040204" pitchFamily="34" charset="0"/>
              </a:rPr>
              <a:t>2. </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tak je stránka zranitelná na HPP</a:t>
            </a:r>
          </a:p>
          <a:p>
            <a:pPr marL="548640" indent="-285750">
              <a:spcBef>
                <a:spcPts val="600"/>
              </a:spcBef>
              <a:buFont typeface="Arial" panose="020B0604020202020204" pitchFamily="34" charset="0"/>
              <a:buChar char="•"/>
            </a:pPr>
            <a:endParaRPr lang="en-US"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pic>
        <p:nvPicPr>
          <p:cNvPr id="17" name="Picture 16">
            <a:extLst>
              <a:ext uri="{FF2B5EF4-FFF2-40B4-BE49-F238E27FC236}">
                <a16:creationId xmlns:a16="http://schemas.microsoft.com/office/drawing/2014/main" xmlns="" id="{1C1A3764-A33F-4610-847B-A465DD1236C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642" t="12635" r="36667" b="24678"/>
          <a:stretch/>
        </p:blipFill>
        <p:spPr>
          <a:xfrm>
            <a:off x="430204" y="1734314"/>
            <a:ext cx="978670" cy="1718926"/>
          </a:xfrm>
          <a:prstGeom prst="rect">
            <a:avLst/>
          </a:prstGeom>
        </p:spPr>
      </p:pic>
      <p:sp>
        <p:nvSpPr>
          <p:cNvPr id="22" name="TextBox 13">
            <a:extLst>
              <a:ext uri="{FF2B5EF4-FFF2-40B4-BE49-F238E27FC236}">
                <a16:creationId xmlns:a16="http://schemas.microsoft.com/office/drawing/2014/main" xmlns="" id="{8AC2D5F7-25CE-4F20-BA36-F0EC9124A56D}"/>
              </a:ext>
            </a:extLst>
          </p:cNvPr>
          <p:cNvSpPr txBox="1"/>
          <p:nvPr/>
        </p:nvSpPr>
        <p:spPr>
          <a:xfrm>
            <a:off x="6824238" y="1960028"/>
            <a:ext cx="4210970" cy="646331"/>
          </a:xfrm>
          <a:prstGeom prst="rect">
            <a:avLst/>
          </a:prstGeom>
          <a:noFill/>
          <a:effectLst/>
        </p:spPr>
        <p:txBody>
          <a:bodyPr wrap="square" rtlCol="0">
            <a:spAutoFit/>
          </a:bodyPr>
          <a:lstStyle/>
          <a:p>
            <a:pPr algn="ctr"/>
            <a:r>
              <a:rPr lang="cs-CZ" sz="3600" b="1" kern="500" spc="310" dirty="0">
                <a:solidFill>
                  <a:schemeClr val="bg1"/>
                </a:solidFill>
                <a:latin typeface="Clinica Pro" panose="020B0003030200020004" pitchFamily="34" charset="0"/>
                <a:cs typeface="Calibri" panose="020F0502020204030204" pitchFamily="34" charset="0"/>
              </a:rPr>
              <a:t>Client-side</a:t>
            </a:r>
            <a:endParaRPr lang="en-US" sz="3600" b="1" kern="500" spc="310" dirty="0">
              <a:solidFill>
                <a:schemeClr val="bg1"/>
              </a:solidFill>
              <a:latin typeface="Clinica Pro" panose="020B0003030200020004" pitchFamily="34" charset="0"/>
              <a:cs typeface="Calibri" panose="020F0502020204030204" pitchFamily="34" charset="0"/>
            </a:endParaRPr>
          </a:p>
        </p:txBody>
      </p:sp>
      <p:sp>
        <p:nvSpPr>
          <p:cNvPr id="23" name="TextBox 1">
            <a:extLst>
              <a:ext uri="{FF2B5EF4-FFF2-40B4-BE49-F238E27FC236}">
                <a16:creationId xmlns:a16="http://schemas.microsoft.com/office/drawing/2014/main" xmlns="" id="{B59B3CFC-8808-4AC2-A011-6F2EBEA7D1BA}"/>
              </a:ext>
            </a:extLst>
          </p:cNvPr>
          <p:cNvSpPr txBox="1"/>
          <p:nvPr/>
        </p:nvSpPr>
        <p:spPr>
          <a:xfrm>
            <a:off x="6649700" y="2529870"/>
            <a:ext cx="4289174" cy="523220"/>
          </a:xfrm>
          <a:prstGeom prst="rect">
            <a:avLst/>
          </a:prstGeom>
          <a:noFill/>
        </p:spPr>
        <p:txBody>
          <a:bodyPr wrap="square" rtlCol="0">
            <a:spAutoFit/>
          </a:bodyPr>
          <a:lstStyle/>
          <a:p>
            <a:pPr marL="262890" algn="ctr">
              <a:spcBef>
                <a:spcPts val="600"/>
              </a:spcBef>
            </a:pPr>
            <a:r>
              <a:rPr lang="cs-CZ" sz="1400" i="1" dirty="0">
                <a:solidFill>
                  <a:schemeClr val="bg1"/>
                </a:solidFill>
                <a:latin typeface="Candara" panose="020E0502030303020204" pitchFamily="34" charset="0"/>
                <a:ea typeface="Verdana" panose="020B0604030504040204" pitchFamily="34" charset="0"/>
                <a:cs typeface="Verdana" panose="020B0604030504040204" pitchFamily="34" charset="0"/>
              </a:rPr>
              <a:t>snažíme se obelstít klienta tak, aby jeho akce měli jiný účinek, než očekává</a:t>
            </a:r>
            <a:endParaRPr lang="en-US" sz="1400" i="1"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pic>
        <p:nvPicPr>
          <p:cNvPr id="27" name="Obrázek 26">
            <a:extLst>
              <a:ext uri="{FF2B5EF4-FFF2-40B4-BE49-F238E27FC236}">
                <a16:creationId xmlns:a16="http://schemas.microsoft.com/office/drawing/2014/main" xmlns="" id="{DC3C73DB-5668-43E0-AFC8-899EDD88C473}"/>
              </a:ext>
            </a:extLst>
          </p:cNvPr>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10445316" y="1794461"/>
            <a:ext cx="1676318" cy="1676318"/>
          </a:xfrm>
          <a:prstGeom prst="rect">
            <a:avLst/>
          </a:prstGeom>
        </p:spPr>
      </p:pic>
    </p:spTree>
    <p:extLst>
      <p:ext uri="{BB962C8B-B14F-4D97-AF65-F5344CB8AC3E}">
        <p14:creationId xmlns:p14="http://schemas.microsoft.com/office/powerpoint/2010/main" val="1647407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8127"/>
            <a:ext cx="12192000" cy="3617363"/>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xmlns="" id="{79B78652-D333-4094-806D-CDEC04F91B3D}"/>
              </a:ext>
            </a:extLst>
          </p:cNvPr>
          <p:cNvSpPr/>
          <p:nvPr/>
        </p:nvSpPr>
        <p:spPr>
          <a:xfrm>
            <a:off x="0" y="-48033"/>
            <a:ext cx="12192000" cy="1507957"/>
          </a:xfrm>
          <a:prstGeom prst="rect">
            <a:avLst/>
          </a:prstGeom>
          <a:solidFill>
            <a:srgbClr val="A2DAF3"/>
          </a:solidFill>
          <a:ln>
            <a:noFill/>
          </a:ln>
          <a:effectLst>
            <a:outerShdw blurRad="203200" dist="50800" dir="5400000" algn="ctr" rotWithShape="0">
              <a:srgbClr val="000000">
                <a:alpha val="4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192504"/>
            <a:ext cx="12192000" cy="1556084"/>
          </a:xfrm>
          <a:prstGeom prst="rect">
            <a:avLst/>
          </a:prstGeom>
          <a:solidFill>
            <a:srgbClr val="3B484E"/>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464" y="216495"/>
            <a:ext cx="2711116" cy="930588"/>
          </a:xfrm>
          <a:prstGeom prst="rect">
            <a:avLst/>
          </a:prstGeom>
          <a:effectLst>
            <a:outerShdw blurRad="203200" dist="38100" dir="2700000" algn="tl" rotWithShape="0">
              <a:prstClr val="black">
                <a:alpha val="38000"/>
              </a:prstClr>
            </a:outerShdw>
          </a:effectLst>
        </p:spPr>
      </p:pic>
      <p:sp>
        <p:nvSpPr>
          <p:cNvPr id="21" name="TextBox 20"/>
          <p:cNvSpPr txBox="1"/>
          <p:nvPr/>
        </p:nvSpPr>
        <p:spPr>
          <a:xfrm>
            <a:off x="6464969" y="497123"/>
            <a:ext cx="184731" cy="369332"/>
          </a:xfrm>
          <a:prstGeom prst="rect">
            <a:avLst/>
          </a:prstGeom>
          <a:noFill/>
        </p:spPr>
        <p:txBody>
          <a:bodyPr wrap="none" rtlCol="0">
            <a:spAutoFit/>
          </a:bodyPr>
          <a:lstStyle/>
          <a:p>
            <a:endParaRPr lang="en-US" dirty="0">
              <a:latin typeface="Eras Bold ITC" panose="020B0907030504020204" pitchFamily="34" charset="0"/>
            </a:endParaRPr>
          </a:p>
        </p:txBody>
      </p:sp>
      <p:sp>
        <p:nvSpPr>
          <p:cNvPr id="14" name="TextBox 13">
            <a:extLst>
              <a:ext uri="{FF2B5EF4-FFF2-40B4-BE49-F238E27FC236}">
                <a16:creationId xmlns:a16="http://schemas.microsoft.com/office/drawing/2014/main" xmlns="" id="{320E455C-921C-4F09-9132-9957176A616B}"/>
              </a:ext>
            </a:extLst>
          </p:cNvPr>
          <p:cNvSpPr txBox="1"/>
          <p:nvPr/>
        </p:nvSpPr>
        <p:spPr>
          <a:xfrm>
            <a:off x="3545307" y="400368"/>
            <a:ext cx="9977207" cy="954107"/>
          </a:xfrm>
          <a:prstGeom prst="rect">
            <a:avLst/>
          </a:prstGeom>
          <a:noFill/>
          <a:effectLst/>
        </p:spPr>
        <p:txBody>
          <a:bodyPr wrap="square" rtlCol="0">
            <a:spAutoFit/>
          </a:bodyPr>
          <a:lstStyle/>
          <a:p>
            <a:r>
              <a:rPr lang="cs-CZ" sz="2800" b="1" kern="500" spc="310" dirty="0">
                <a:solidFill>
                  <a:schemeClr val="bg1"/>
                </a:solidFill>
                <a:latin typeface="Clinica Pro" panose="020B0003030200020004" pitchFamily="34" charset="0"/>
                <a:cs typeface="Calibri" panose="020F0502020204030204" pitchFamily="34" charset="0"/>
              </a:rPr>
              <a:t>Jednoduché příklady: příklad </a:t>
            </a:r>
            <a:r>
              <a:rPr lang="ru-RU" sz="2800" b="1" kern="500" spc="310" dirty="0">
                <a:solidFill>
                  <a:schemeClr val="bg1"/>
                </a:solidFill>
                <a:latin typeface="Clinica Pro" panose="020B0003030200020004" pitchFamily="34" charset="0"/>
                <a:cs typeface="Calibri" panose="020F0502020204030204" pitchFamily="34" charset="0"/>
              </a:rPr>
              <a:t>№</a:t>
            </a:r>
            <a:r>
              <a:rPr lang="cs-CZ" sz="2800" b="1" kern="500" spc="310" dirty="0">
                <a:solidFill>
                  <a:schemeClr val="bg1"/>
                </a:solidFill>
                <a:latin typeface="Clinica Pro" panose="020B0003030200020004" pitchFamily="34" charset="0"/>
                <a:cs typeface="Calibri" panose="020F0502020204030204" pitchFamily="34" charset="0"/>
              </a:rPr>
              <a:t>1</a:t>
            </a:r>
            <a:endParaRPr lang="en-US" sz="2800" b="1" kern="500" spc="310" dirty="0">
              <a:solidFill>
                <a:schemeClr val="bg1"/>
              </a:solidFill>
              <a:latin typeface="Clinica Pro" panose="020B0003030200020004" pitchFamily="34" charset="0"/>
              <a:cs typeface="Calibri" panose="020F0502020204030204" pitchFamily="34" charset="0"/>
            </a:endParaRPr>
          </a:p>
          <a:p>
            <a:endParaRPr lang="en-US" sz="2800" b="1" kern="500" spc="310" dirty="0">
              <a:solidFill>
                <a:schemeClr val="bg1"/>
              </a:solidFill>
              <a:latin typeface="Clinica Pro" panose="020B0003030200020004" pitchFamily="34" charset="0"/>
              <a:cs typeface="Calibri" panose="020F0502020204030204" pitchFamily="34" charset="0"/>
            </a:endParaRPr>
          </a:p>
        </p:txBody>
      </p:sp>
      <p:pic>
        <p:nvPicPr>
          <p:cNvPr id="4" name="Picture 3">
            <a:extLst>
              <a:ext uri="{FF2B5EF4-FFF2-40B4-BE49-F238E27FC236}">
                <a16:creationId xmlns:a16="http://schemas.microsoft.com/office/drawing/2014/main" xmlns="" id="{2693EAFA-2066-4E44-A67B-F3BE60BE1E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38811" y="1973237"/>
            <a:ext cx="1107338" cy="1107338"/>
          </a:xfrm>
          <a:prstGeom prst="rect">
            <a:avLst/>
          </a:prstGeom>
        </p:spPr>
      </p:pic>
      <p:sp>
        <p:nvSpPr>
          <p:cNvPr id="5" name="Rectangle 4">
            <a:extLst>
              <a:ext uri="{FF2B5EF4-FFF2-40B4-BE49-F238E27FC236}">
                <a16:creationId xmlns:a16="http://schemas.microsoft.com/office/drawing/2014/main" xmlns="" id="{D6C79020-E588-4E30-A051-48330027F252}"/>
              </a:ext>
            </a:extLst>
          </p:cNvPr>
          <p:cNvSpPr/>
          <p:nvPr/>
        </p:nvSpPr>
        <p:spPr>
          <a:xfrm>
            <a:off x="3416971" y="2237658"/>
            <a:ext cx="6494085" cy="400110"/>
          </a:xfrm>
          <a:prstGeom prst="rect">
            <a:avLst/>
          </a:prstGeom>
        </p:spPr>
        <p:txBody>
          <a:bodyPr wrap="none">
            <a:spAutoFit/>
          </a:bodyPr>
          <a:lstStyle/>
          <a:p>
            <a:r>
              <a:rPr lang="cs-CZ" sz="2000" dirty="0">
                <a:solidFill>
                  <a:schemeClr val="bg1"/>
                </a:solidFill>
                <a:latin typeface="Courier New" panose="02070309020205020404" pitchFamily="49" charset="0"/>
                <a:ea typeface="Verdana" panose="020B0604030504040204" pitchFamily="34" charset="0"/>
                <a:cs typeface="Courier New" panose="02070309020205020404" pitchFamily="49" charset="0"/>
              </a:rPr>
              <a:t>https://www.example.com/transferMoney.php</a:t>
            </a:r>
            <a:endParaRPr lang="en-US" sz="2000" dirty="0">
              <a:solidFill>
                <a:schemeClr val="bg1"/>
              </a:solidFill>
              <a:latin typeface="Courier New" panose="02070309020205020404" pitchFamily="49" charset="0"/>
              <a:ea typeface="Verdana" panose="020B0604030504040204" pitchFamily="34" charset="0"/>
              <a:cs typeface="Courier New" panose="02070309020205020404" pitchFamily="49" charset="0"/>
            </a:endParaRPr>
          </a:p>
        </p:txBody>
      </p:sp>
      <p:sp>
        <p:nvSpPr>
          <p:cNvPr id="10" name="Rectangle 9">
            <a:extLst>
              <a:ext uri="{FF2B5EF4-FFF2-40B4-BE49-F238E27FC236}">
                <a16:creationId xmlns:a16="http://schemas.microsoft.com/office/drawing/2014/main" xmlns="" id="{40BAD82D-58B8-4C08-9DA1-5CEFDA62127C}"/>
              </a:ext>
            </a:extLst>
          </p:cNvPr>
          <p:cNvSpPr/>
          <p:nvPr/>
        </p:nvSpPr>
        <p:spPr>
          <a:xfrm>
            <a:off x="3026359" y="2687920"/>
            <a:ext cx="8646644" cy="421654"/>
          </a:xfrm>
          <a:prstGeom prst="rect">
            <a:avLst/>
          </a:prstGeom>
        </p:spPr>
        <p:txBody>
          <a:bodyPr wrap="square">
            <a:spAutoFit/>
          </a:bodyPr>
          <a:lstStyle/>
          <a:p>
            <a:pPr marL="400050" marR="0">
              <a:lnSpc>
                <a:spcPct val="107000"/>
              </a:lnSpc>
              <a:spcBef>
                <a:spcPts val="0"/>
              </a:spcBef>
              <a:spcAft>
                <a:spcPts val="800"/>
              </a:spcAft>
            </a:pPr>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POST:  </a:t>
            </a:r>
            <a:r>
              <a:rPr lang="cs-CZ" dirty="0" err="1">
                <a:solidFill>
                  <a:schemeClr val="bg1"/>
                </a:solidFill>
                <a:latin typeface="Courier New" panose="02070309020205020404" pitchFamily="49" charset="0"/>
                <a:ea typeface="Verdana" panose="020B0604030504040204" pitchFamily="34" charset="0"/>
                <a:cs typeface="Courier New" panose="02070309020205020404" pitchFamily="49" charset="0"/>
              </a:rPr>
              <a:t>amount</a:t>
            </a:r>
            <a:r>
              <a:rPr lang="cs-CZ" dirty="0">
                <a:solidFill>
                  <a:schemeClr val="bg1"/>
                </a:solidFill>
                <a:latin typeface="Courier New" panose="02070309020205020404" pitchFamily="49" charset="0"/>
                <a:ea typeface="Verdana" panose="020B0604030504040204" pitchFamily="34" charset="0"/>
                <a:cs typeface="Courier New" panose="02070309020205020404" pitchFamily="49" charset="0"/>
              </a:rPr>
              <a:t>=100&amp;fromAccount=1258</a:t>
            </a:r>
            <a:endParaRPr lang="cs-CZ" sz="2000" dirty="0">
              <a:solidFill>
                <a:schemeClr val="bg1"/>
              </a:solidFill>
              <a:latin typeface="Courier New" panose="02070309020205020404" pitchFamily="49" charset="0"/>
              <a:ea typeface="Verdana" panose="020B0604030504040204" pitchFamily="34" charset="0"/>
              <a:cs typeface="Courier New" panose="02070309020205020404" pitchFamily="49" charset="0"/>
            </a:endParaRPr>
          </a:p>
        </p:txBody>
      </p:sp>
      <p:sp>
        <p:nvSpPr>
          <p:cNvPr id="12" name="Rectangle 11">
            <a:extLst>
              <a:ext uri="{FF2B5EF4-FFF2-40B4-BE49-F238E27FC236}">
                <a16:creationId xmlns:a16="http://schemas.microsoft.com/office/drawing/2014/main" xmlns="" id="{4FB02CA9-1BD0-4E09-9A32-D3EE6CD1FB11}"/>
              </a:ext>
            </a:extLst>
          </p:cNvPr>
          <p:cNvSpPr/>
          <p:nvPr/>
        </p:nvSpPr>
        <p:spPr>
          <a:xfrm>
            <a:off x="3358859" y="4106748"/>
            <a:ext cx="2015295" cy="400110"/>
          </a:xfrm>
          <a:prstGeom prst="rect">
            <a:avLst/>
          </a:prstGeom>
        </p:spPr>
        <p:txBody>
          <a:bodyPr wrap="none">
            <a:spAutoFit/>
          </a:bodyPr>
          <a:lstStyle/>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Realizace útoku: </a:t>
            </a:r>
            <a:endPar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pic>
        <p:nvPicPr>
          <p:cNvPr id="17" name="Picture 16">
            <a:extLst>
              <a:ext uri="{FF2B5EF4-FFF2-40B4-BE49-F238E27FC236}">
                <a16:creationId xmlns:a16="http://schemas.microsoft.com/office/drawing/2014/main" xmlns="" id="{1CC45D98-3A72-4155-8408-558FB05E5741}"/>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27642" t="12635" r="36667" b="24678"/>
          <a:stretch/>
        </p:blipFill>
        <p:spPr>
          <a:xfrm>
            <a:off x="1903145" y="4212569"/>
            <a:ext cx="978670" cy="1718926"/>
          </a:xfrm>
          <a:prstGeom prst="rect">
            <a:avLst/>
          </a:prstGeom>
        </p:spPr>
      </p:pic>
      <p:sp>
        <p:nvSpPr>
          <p:cNvPr id="15" name="Rectangle 14">
            <a:extLst>
              <a:ext uri="{FF2B5EF4-FFF2-40B4-BE49-F238E27FC236}">
                <a16:creationId xmlns:a16="http://schemas.microsoft.com/office/drawing/2014/main" xmlns="" id="{8E0A1EBD-D0E0-41E1-A4A0-D83ABCFB0BCF}"/>
              </a:ext>
            </a:extLst>
          </p:cNvPr>
          <p:cNvSpPr/>
          <p:nvPr/>
        </p:nvSpPr>
        <p:spPr>
          <a:xfrm>
            <a:off x="2968247" y="4551117"/>
            <a:ext cx="9320411" cy="1380378"/>
          </a:xfrm>
          <a:prstGeom prst="rect">
            <a:avLst/>
          </a:prstGeom>
        </p:spPr>
        <p:txBody>
          <a:bodyPr wrap="square">
            <a:spAutoFit/>
          </a:bodyPr>
          <a:lstStyle/>
          <a:p>
            <a:pPr marL="400050" marR="0">
              <a:lnSpc>
                <a:spcPct val="107000"/>
              </a:lnSpc>
              <a:spcBef>
                <a:spcPts val="0"/>
              </a:spcBef>
              <a:spcAft>
                <a:spcPts val="800"/>
              </a:spcAft>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POST:  </a:t>
            </a:r>
            <a:r>
              <a:rPr lang="en-US" dirty="0" err="1">
                <a:solidFill>
                  <a:schemeClr val="bg1"/>
                </a:solidFill>
                <a:latin typeface="Courier New" panose="02070309020205020404" pitchFamily="49" charset="0"/>
                <a:ea typeface="Verdana" panose="020B0604030504040204" pitchFamily="34" charset="0"/>
                <a:cs typeface="Courier New" panose="02070309020205020404" pitchFamily="49" charset="0"/>
              </a:rPr>
              <a:t>toAccount</a:t>
            </a:r>
            <a:r>
              <a:rPr lang="en-US" dirty="0">
                <a:solidFill>
                  <a:schemeClr val="bg1"/>
                </a:solidFill>
                <a:latin typeface="Courier New" panose="02070309020205020404" pitchFamily="49" charset="0"/>
                <a:ea typeface="Verdana" panose="020B0604030504040204" pitchFamily="34" charset="0"/>
                <a:cs typeface="Courier New" panose="02070309020205020404" pitchFamily="49" charset="0"/>
              </a:rPr>
              <a:t>=</a:t>
            </a:r>
            <a:r>
              <a:rPr lang="cs-CZ" dirty="0">
                <a:solidFill>
                  <a:schemeClr val="bg1"/>
                </a:solidFill>
                <a:latin typeface="Courier New" panose="02070309020205020404" pitchFamily="49" charset="0"/>
                <a:ea typeface="Verdana" panose="020B0604030504040204" pitchFamily="34" charset="0"/>
                <a:cs typeface="Courier New" panose="02070309020205020404" pitchFamily="49" charset="0"/>
              </a:rPr>
              <a:t>1234</a:t>
            </a:r>
            <a:r>
              <a:rPr lang="en-US" dirty="0">
                <a:solidFill>
                  <a:schemeClr val="bg1"/>
                </a:solidFill>
                <a:latin typeface="Courier New" panose="02070309020205020404" pitchFamily="49" charset="0"/>
                <a:ea typeface="Verdana" panose="020B0604030504040204" pitchFamily="34" charset="0"/>
                <a:cs typeface="Courier New" panose="02070309020205020404" pitchFamily="49" charset="0"/>
              </a:rPr>
              <a:t>&amp;amount=1000&amp;fromAccount=</a:t>
            </a:r>
            <a:r>
              <a:rPr lang="cs-CZ" dirty="0">
                <a:solidFill>
                  <a:schemeClr val="bg1"/>
                </a:solidFill>
                <a:latin typeface="Courier New" panose="02070309020205020404" pitchFamily="49" charset="0"/>
                <a:ea typeface="Verdana" panose="020B0604030504040204" pitchFamily="34" charset="0"/>
                <a:cs typeface="Courier New" panose="02070309020205020404" pitchFamily="49" charset="0"/>
              </a:rPr>
              <a:t>1258</a:t>
            </a:r>
            <a:r>
              <a:rPr lang="en-US" dirty="0">
                <a:solidFill>
                  <a:schemeClr val="bg1"/>
                </a:solidFill>
                <a:latin typeface="Courier New" panose="02070309020205020404" pitchFamily="49" charset="0"/>
                <a:ea typeface="Verdana" panose="020B0604030504040204" pitchFamily="34" charset="0"/>
                <a:cs typeface="Courier New" panose="02070309020205020404" pitchFamily="49" charset="0"/>
              </a:rPr>
              <a:t>&amp;</a:t>
            </a:r>
            <a:r>
              <a:rPr lang="en-US" b="1" dirty="0" err="1">
                <a:solidFill>
                  <a:srgbClr val="FF0027"/>
                </a:solidFill>
                <a:latin typeface="Courier New" panose="02070309020205020404" pitchFamily="49" charset="0"/>
                <a:ea typeface="Verdana" panose="020B0604030504040204" pitchFamily="34" charset="0"/>
                <a:cs typeface="Courier New" panose="02070309020205020404" pitchFamily="49" charset="0"/>
              </a:rPr>
              <a:t>toAccount</a:t>
            </a:r>
            <a:r>
              <a:rPr lang="en-US" b="1" dirty="0">
                <a:solidFill>
                  <a:srgbClr val="FF0027"/>
                </a:solidFill>
                <a:latin typeface="Courier New" panose="02070309020205020404" pitchFamily="49" charset="0"/>
                <a:ea typeface="Verdana" panose="020B0604030504040204" pitchFamily="34" charset="0"/>
                <a:cs typeface="Courier New" panose="02070309020205020404" pitchFamily="49" charset="0"/>
              </a:rPr>
              <a:t>=9999 </a:t>
            </a:r>
          </a:p>
          <a:p>
            <a:pPr marL="400050" marR="0">
              <a:lnSpc>
                <a:spcPct val="107000"/>
              </a:lnSpc>
              <a:spcBef>
                <a:spcPts val="0"/>
              </a:spcBef>
              <a:spcAft>
                <a:spcPts val="800"/>
              </a:spcAft>
            </a:pP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Dojde k přepsání prvního parametru </a:t>
            </a:r>
            <a:r>
              <a:rPr lang="cs-CZ" dirty="0" err="1">
                <a:solidFill>
                  <a:schemeClr val="bg1"/>
                </a:solidFill>
                <a:latin typeface="Courier New" panose="02070309020205020404" pitchFamily="49" charset="0"/>
                <a:ea typeface="Verdana" panose="020B0604030504040204" pitchFamily="34" charset="0"/>
                <a:cs typeface="Courier New" panose="02070309020205020404" pitchFamily="49" charset="0"/>
              </a:rPr>
              <a:t>toAccount</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 parametrem uvedeným </a:t>
            </a:r>
            <a:r>
              <a:rPr lang="cs-CZ" dirty="0" err="1">
                <a:solidFill>
                  <a:schemeClr val="bg1"/>
                </a:solidFill>
                <a:latin typeface="Candara" panose="020E0502030303020204" pitchFamily="34" charset="0"/>
                <a:ea typeface="Verdana" panose="020B0604030504040204" pitchFamily="34" charset="0"/>
                <a:cs typeface="Verdana" panose="020B0604030504040204" pitchFamily="34" charset="0"/>
              </a:rPr>
              <a:t>nakonci</a:t>
            </a:r>
            <a:r>
              <a:rPr lang="cs-CZ" dirty="0">
                <a:solidFill>
                  <a:schemeClr val="bg1"/>
                </a:solidFill>
                <a:latin typeface="Candara" panose="020E0502030303020204" pitchFamily="34" charset="0"/>
                <a:ea typeface="Verdana" panose="020B0604030504040204" pitchFamily="34" charset="0"/>
                <a:cs typeface="Verdana" panose="020B0604030504040204" pitchFamily="34" charset="0"/>
              </a:rPr>
              <a:t> requestu. Ve výsledku peníze budou odeslány na účet, uvedený v druhem parametru </a:t>
            </a:r>
            <a:r>
              <a:rPr lang="cs-CZ" dirty="0" err="1">
                <a:solidFill>
                  <a:schemeClr val="bg1"/>
                </a:solidFill>
                <a:latin typeface="Courier New" panose="02070309020205020404" pitchFamily="49" charset="0"/>
                <a:ea typeface="Verdana" panose="020B0604030504040204" pitchFamily="34" charset="0"/>
                <a:cs typeface="Courier New" panose="02070309020205020404" pitchFamily="49" charset="0"/>
              </a:rPr>
              <a:t>toAccount</a:t>
            </a:r>
            <a:endParaRPr lang="en-US" dirty="0">
              <a:solidFill>
                <a:schemeClr val="bg1"/>
              </a:solidFill>
              <a:latin typeface="Courier New" panose="02070309020205020404" pitchFamily="49" charset="0"/>
              <a:ea typeface="Verdana" panose="020B0604030504040204" pitchFamily="34" charset="0"/>
              <a:cs typeface="Courier New" panose="02070309020205020404" pitchFamily="49" charset="0"/>
            </a:endParaRPr>
          </a:p>
        </p:txBody>
      </p:sp>
      <p:sp>
        <p:nvSpPr>
          <p:cNvPr id="20" name="Rectangle 19">
            <a:extLst>
              <a:ext uri="{FF2B5EF4-FFF2-40B4-BE49-F238E27FC236}">
                <a16:creationId xmlns:a16="http://schemas.microsoft.com/office/drawing/2014/main" xmlns="" id="{2CA273F7-A557-47A3-A426-68AC82B0F4DF}"/>
              </a:ext>
            </a:extLst>
          </p:cNvPr>
          <p:cNvSpPr/>
          <p:nvPr/>
        </p:nvSpPr>
        <p:spPr>
          <a:xfrm>
            <a:off x="3416971" y="1802293"/>
            <a:ext cx="2075248" cy="400110"/>
          </a:xfrm>
          <a:prstGeom prst="rect">
            <a:avLst/>
          </a:prstGeom>
        </p:spPr>
        <p:txBody>
          <a:bodyPr wrap="none">
            <a:spAutoFit/>
          </a:bodyPr>
          <a:lstStyle/>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Webová aplikace:</a:t>
            </a:r>
            <a:endPar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cxnSp>
        <p:nvCxnSpPr>
          <p:cNvPr id="22" name="Straight Connector 21">
            <a:extLst>
              <a:ext uri="{FF2B5EF4-FFF2-40B4-BE49-F238E27FC236}">
                <a16:creationId xmlns:a16="http://schemas.microsoft.com/office/drawing/2014/main" xmlns="" id="{D570E637-9B31-4D29-A311-74D3C7DD29D7}"/>
              </a:ext>
            </a:extLst>
          </p:cNvPr>
          <p:cNvCxnSpPr>
            <a:cxnSpLocks/>
          </p:cNvCxnSpPr>
          <p:nvPr/>
        </p:nvCxnSpPr>
        <p:spPr>
          <a:xfrm>
            <a:off x="3203141" y="1802293"/>
            <a:ext cx="0" cy="1355407"/>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cxnSp>
        <p:nvCxnSpPr>
          <p:cNvPr id="28" name="Straight Connector 27">
            <a:extLst>
              <a:ext uri="{FF2B5EF4-FFF2-40B4-BE49-F238E27FC236}">
                <a16:creationId xmlns:a16="http://schemas.microsoft.com/office/drawing/2014/main" xmlns="" id="{CA84015C-BBF8-4520-867C-5DBA09D89C80}"/>
              </a:ext>
            </a:extLst>
          </p:cNvPr>
          <p:cNvCxnSpPr>
            <a:cxnSpLocks/>
          </p:cNvCxnSpPr>
          <p:nvPr/>
        </p:nvCxnSpPr>
        <p:spPr>
          <a:xfrm>
            <a:off x="3150313" y="4306803"/>
            <a:ext cx="0" cy="1355407"/>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492473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8127"/>
            <a:ext cx="12192000" cy="3715092"/>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xmlns="" id="{4E58A9E4-FD1E-4DD5-A319-767CF69307CC}"/>
              </a:ext>
            </a:extLst>
          </p:cNvPr>
          <p:cNvSpPr/>
          <p:nvPr/>
        </p:nvSpPr>
        <p:spPr>
          <a:xfrm>
            <a:off x="0" y="-48033"/>
            <a:ext cx="12192000" cy="1507957"/>
          </a:xfrm>
          <a:prstGeom prst="rect">
            <a:avLst/>
          </a:prstGeom>
          <a:solidFill>
            <a:srgbClr val="A2DAF3"/>
          </a:solidFill>
          <a:ln>
            <a:noFill/>
          </a:ln>
          <a:effectLst>
            <a:outerShdw blurRad="203200" dist="50800" dir="5400000" algn="ctr" rotWithShape="0">
              <a:srgbClr val="000000">
                <a:alpha val="4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192504"/>
            <a:ext cx="12192000" cy="1556084"/>
          </a:xfrm>
          <a:prstGeom prst="rect">
            <a:avLst/>
          </a:prstGeom>
          <a:solidFill>
            <a:srgbClr val="3B484E"/>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464" y="216495"/>
            <a:ext cx="2711116" cy="930588"/>
          </a:xfrm>
          <a:prstGeom prst="rect">
            <a:avLst/>
          </a:prstGeom>
          <a:effectLst>
            <a:outerShdw blurRad="203200" dist="38100" dir="2700000" algn="tl" rotWithShape="0">
              <a:prstClr val="black">
                <a:alpha val="38000"/>
              </a:prstClr>
            </a:outerShdw>
          </a:effectLst>
        </p:spPr>
      </p:pic>
      <p:sp>
        <p:nvSpPr>
          <p:cNvPr id="21" name="TextBox 20"/>
          <p:cNvSpPr txBox="1"/>
          <p:nvPr/>
        </p:nvSpPr>
        <p:spPr>
          <a:xfrm>
            <a:off x="6464969" y="497123"/>
            <a:ext cx="184731" cy="369332"/>
          </a:xfrm>
          <a:prstGeom prst="rect">
            <a:avLst/>
          </a:prstGeom>
          <a:noFill/>
        </p:spPr>
        <p:txBody>
          <a:bodyPr wrap="none" rtlCol="0">
            <a:spAutoFit/>
          </a:bodyPr>
          <a:lstStyle/>
          <a:p>
            <a:endParaRPr lang="en-US" dirty="0">
              <a:latin typeface="Eras Bold ITC" panose="020B0907030504020204" pitchFamily="34" charset="0"/>
            </a:endParaRPr>
          </a:p>
        </p:txBody>
      </p:sp>
      <p:sp>
        <p:nvSpPr>
          <p:cNvPr id="14" name="TextBox 13">
            <a:extLst>
              <a:ext uri="{FF2B5EF4-FFF2-40B4-BE49-F238E27FC236}">
                <a16:creationId xmlns:a16="http://schemas.microsoft.com/office/drawing/2014/main" xmlns="" id="{320E455C-921C-4F09-9132-9957176A616B}"/>
              </a:ext>
            </a:extLst>
          </p:cNvPr>
          <p:cNvSpPr txBox="1"/>
          <p:nvPr/>
        </p:nvSpPr>
        <p:spPr>
          <a:xfrm>
            <a:off x="3584431" y="377818"/>
            <a:ext cx="9977207" cy="523220"/>
          </a:xfrm>
          <a:prstGeom prst="rect">
            <a:avLst/>
          </a:prstGeom>
          <a:noFill/>
          <a:effectLst/>
        </p:spPr>
        <p:txBody>
          <a:bodyPr wrap="square" rtlCol="0">
            <a:spAutoFit/>
          </a:bodyPr>
          <a:lstStyle/>
          <a:p>
            <a:r>
              <a:rPr lang="cs-CZ" sz="2800" b="1" kern="500" spc="310" dirty="0">
                <a:solidFill>
                  <a:schemeClr val="bg1"/>
                </a:solidFill>
                <a:latin typeface="Clinica Pro" panose="020B0003030200020004" pitchFamily="34" charset="0"/>
                <a:cs typeface="Calibri" panose="020F0502020204030204" pitchFamily="34" charset="0"/>
              </a:rPr>
              <a:t>Jednoduché příklady: příklad </a:t>
            </a:r>
            <a:r>
              <a:rPr lang="ru-RU" sz="2800" b="1" kern="500" spc="310" dirty="0">
                <a:solidFill>
                  <a:schemeClr val="bg1"/>
                </a:solidFill>
                <a:latin typeface="Clinica Pro" panose="020B0003030200020004" pitchFamily="34" charset="0"/>
                <a:cs typeface="Calibri" panose="020F0502020204030204" pitchFamily="34" charset="0"/>
              </a:rPr>
              <a:t>№</a:t>
            </a:r>
            <a:r>
              <a:rPr lang="cs-CZ" sz="2800" b="1" kern="500" spc="310" dirty="0">
                <a:solidFill>
                  <a:schemeClr val="bg1"/>
                </a:solidFill>
                <a:latin typeface="Clinica Pro" panose="020B0003030200020004" pitchFamily="34" charset="0"/>
                <a:cs typeface="Calibri" panose="020F0502020204030204" pitchFamily="34" charset="0"/>
              </a:rPr>
              <a:t>2</a:t>
            </a:r>
            <a:endParaRPr lang="en-US" sz="2800" b="1" kern="500" spc="310" dirty="0">
              <a:solidFill>
                <a:schemeClr val="bg1"/>
              </a:solidFill>
              <a:latin typeface="Clinica Pro" panose="020B0003030200020004" pitchFamily="34" charset="0"/>
              <a:cs typeface="Calibri" panose="020F0502020204030204" pitchFamily="34" charset="0"/>
            </a:endParaRPr>
          </a:p>
        </p:txBody>
      </p:sp>
      <p:sp>
        <p:nvSpPr>
          <p:cNvPr id="5" name="Rectangle 4">
            <a:extLst>
              <a:ext uri="{FF2B5EF4-FFF2-40B4-BE49-F238E27FC236}">
                <a16:creationId xmlns:a16="http://schemas.microsoft.com/office/drawing/2014/main" xmlns="" id="{D6C79020-E588-4E30-A051-48330027F252}"/>
              </a:ext>
            </a:extLst>
          </p:cNvPr>
          <p:cNvSpPr/>
          <p:nvPr/>
        </p:nvSpPr>
        <p:spPr>
          <a:xfrm>
            <a:off x="3638212" y="2096973"/>
            <a:ext cx="7894726" cy="1200329"/>
          </a:xfrm>
          <a:prstGeom prst="rect">
            <a:avLst/>
          </a:prstGeom>
        </p:spPr>
        <p:txBody>
          <a:bodyPr wrap="square">
            <a:spAutoFit/>
          </a:bodyPr>
          <a:lstStyle/>
          <a:p>
            <a:r>
              <a:rPr lang="en-US" i="1" dirty="0">
                <a:solidFill>
                  <a:schemeClr val="bg1"/>
                </a:solidFill>
                <a:latin typeface="Courier New" panose="02070309020205020404" pitchFamily="49" charset="0"/>
                <a:cs typeface="Courier New" panose="02070309020205020404" pitchFamily="49" charset="0"/>
              </a:rPr>
              <a:t>&lt;? </a:t>
            </a:r>
            <a:r>
              <a:rPr lang="en-US" dirty="0">
                <a:solidFill>
                  <a:schemeClr val="bg1"/>
                </a:solidFill>
                <a:latin typeface="Courier New" panose="02070309020205020404" pitchFamily="49" charset="0"/>
                <a:cs typeface="Courier New" panose="02070309020205020404" pitchFamily="49" charset="0"/>
              </a:rPr>
              <a:t>$</a:t>
            </a:r>
            <a:r>
              <a:rPr lang="en-US" dirty="0" err="1">
                <a:solidFill>
                  <a:schemeClr val="bg1"/>
                </a:solidFill>
                <a:latin typeface="Courier New" panose="02070309020205020404" pitchFamily="49" charset="0"/>
                <a:cs typeface="Courier New" panose="02070309020205020404" pitchFamily="49" charset="0"/>
              </a:rPr>
              <a:t>val</a:t>
            </a:r>
            <a:r>
              <a:rPr lang="en-US" dirty="0">
                <a:solidFill>
                  <a:schemeClr val="bg1"/>
                </a:solidFill>
                <a:latin typeface="Courier New" panose="02070309020205020404" pitchFamily="49" charset="0"/>
                <a:cs typeface="Courier New" panose="02070309020205020404" pitchFamily="49" charset="0"/>
              </a:rPr>
              <a:t>=</a:t>
            </a:r>
            <a:r>
              <a:rPr lang="en-US" dirty="0" err="1">
                <a:solidFill>
                  <a:schemeClr val="bg1"/>
                </a:solidFill>
                <a:latin typeface="Courier New" panose="02070309020205020404" pitchFamily="49" charset="0"/>
                <a:cs typeface="Courier New" panose="02070309020205020404" pitchFamily="49" charset="0"/>
              </a:rPr>
              <a:t>htmlspecialchars</a:t>
            </a:r>
            <a:r>
              <a:rPr lang="en-US" dirty="0">
                <a:solidFill>
                  <a:schemeClr val="bg1"/>
                </a:solidFill>
                <a:latin typeface="Courier New" panose="02070309020205020404" pitchFamily="49" charset="0"/>
                <a:cs typeface="Courier New" panose="02070309020205020404" pitchFamily="49" charset="0"/>
              </a:rPr>
              <a:t>($_GET[’par’],ENT_QUOTES); </a:t>
            </a:r>
            <a:r>
              <a:rPr lang="en-US" i="1" dirty="0">
                <a:solidFill>
                  <a:schemeClr val="bg1"/>
                </a:solidFill>
                <a:latin typeface="Courier New" panose="02070309020205020404" pitchFamily="49" charset="0"/>
                <a:cs typeface="Courier New" panose="02070309020205020404" pitchFamily="49" charset="0"/>
              </a:rPr>
              <a:t>?&gt;</a:t>
            </a:r>
            <a:endParaRPr lang="en-US" dirty="0">
              <a:solidFill>
                <a:schemeClr val="bg1"/>
              </a:solidFill>
              <a:latin typeface="Courier New" panose="02070309020205020404" pitchFamily="49" charset="0"/>
              <a:cs typeface="Courier New" panose="02070309020205020404" pitchFamily="49" charset="0"/>
            </a:endParaRPr>
          </a:p>
          <a:p>
            <a:r>
              <a:rPr lang="en-US" dirty="0">
                <a:solidFill>
                  <a:schemeClr val="bg1"/>
                </a:solidFill>
                <a:latin typeface="Courier New" panose="02070309020205020404" pitchFamily="49" charset="0"/>
                <a:cs typeface="Courier New" panose="02070309020205020404" pitchFamily="49" charset="0"/>
              </a:rPr>
              <a:t>&lt;a </a:t>
            </a:r>
            <a:r>
              <a:rPr lang="en-US" dirty="0" err="1">
                <a:solidFill>
                  <a:schemeClr val="bg1"/>
                </a:solidFill>
                <a:latin typeface="Courier New" panose="02070309020205020404" pitchFamily="49" charset="0"/>
                <a:cs typeface="Courier New" panose="02070309020205020404" pitchFamily="49" charset="0"/>
              </a:rPr>
              <a:t>href</a:t>
            </a:r>
            <a:r>
              <a:rPr lang="en-US" dirty="0">
                <a:solidFill>
                  <a:schemeClr val="bg1"/>
                </a:solidFill>
                <a:latin typeface="Courier New" panose="02070309020205020404" pitchFamily="49" charset="0"/>
                <a:cs typeface="Courier New" panose="02070309020205020404" pitchFamily="49" charset="0"/>
              </a:rPr>
              <a:t>=”/</a:t>
            </a:r>
            <a:r>
              <a:rPr lang="en-US" dirty="0" err="1">
                <a:solidFill>
                  <a:schemeClr val="bg1"/>
                </a:solidFill>
                <a:latin typeface="Courier New" panose="02070309020205020404" pitchFamily="49" charset="0"/>
                <a:cs typeface="Courier New" panose="02070309020205020404" pitchFamily="49" charset="0"/>
              </a:rPr>
              <a:t>page.php?action</a:t>
            </a:r>
            <a:r>
              <a:rPr lang="en-US" dirty="0">
                <a:solidFill>
                  <a:schemeClr val="bg1"/>
                </a:solidFill>
                <a:latin typeface="Courier New" panose="02070309020205020404" pitchFamily="49" charset="0"/>
                <a:cs typeface="Courier New" panose="02070309020205020404" pitchFamily="49" charset="0"/>
              </a:rPr>
              <a:t>=</a:t>
            </a:r>
            <a:r>
              <a:rPr lang="en-US" dirty="0" err="1">
                <a:solidFill>
                  <a:schemeClr val="bg1"/>
                </a:solidFill>
                <a:latin typeface="Courier New" panose="02070309020205020404" pitchFamily="49" charset="0"/>
                <a:cs typeface="Courier New" panose="02070309020205020404" pitchFamily="49" charset="0"/>
              </a:rPr>
              <a:t>view&amp;</a:t>
            </a:r>
            <a:r>
              <a:rPr lang="en-US" b="1" dirty="0" err="1">
                <a:solidFill>
                  <a:schemeClr val="bg1"/>
                </a:solidFill>
                <a:latin typeface="Courier New" panose="02070309020205020404" pitchFamily="49" charset="0"/>
                <a:cs typeface="Courier New" panose="02070309020205020404" pitchFamily="49" charset="0"/>
              </a:rPr>
              <a:t>par</a:t>
            </a:r>
            <a:r>
              <a:rPr lang="en-US" b="1" dirty="0">
                <a:solidFill>
                  <a:schemeClr val="bg1"/>
                </a:solidFill>
                <a:latin typeface="Courier New" panose="02070309020205020404" pitchFamily="49" charset="0"/>
                <a:cs typeface="Courier New" panose="02070309020205020404" pitchFamily="49" charset="0"/>
              </a:rPr>
              <a:t>=’.</a:t>
            </a:r>
            <a:r>
              <a:rPr lang="en-US" b="1" i="1" dirty="0">
                <a:solidFill>
                  <a:schemeClr val="bg1"/>
                </a:solidFill>
                <a:latin typeface="Courier New" panose="02070309020205020404" pitchFamily="49" charset="0"/>
                <a:cs typeface="Courier New" panose="02070309020205020404" pitchFamily="49" charset="0"/>
              </a:rPr>
              <a:t>&lt;?</a:t>
            </a:r>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val</a:t>
            </a:r>
            <a:r>
              <a:rPr lang="en-US" b="1" i="1" dirty="0">
                <a:solidFill>
                  <a:schemeClr val="bg1"/>
                </a:solidFill>
                <a:latin typeface="Courier New" panose="02070309020205020404" pitchFamily="49" charset="0"/>
                <a:cs typeface="Courier New" panose="02070309020205020404" pitchFamily="49" charset="0"/>
              </a:rPr>
              <a:t>?&gt;</a:t>
            </a:r>
            <a:r>
              <a:rPr lang="en-US" dirty="0">
                <a:solidFill>
                  <a:schemeClr val="bg1"/>
                </a:solidFill>
                <a:latin typeface="Courier New" panose="02070309020205020404" pitchFamily="49" charset="0"/>
                <a:cs typeface="Courier New" panose="02070309020205020404" pitchFamily="49" charset="0"/>
              </a:rPr>
              <a:t>.’”&gt; </a:t>
            </a:r>
            <a:r>
              <a:rPr lang="ru-RU" dirty="0">
                <a:solidFill>
                  <a:schemeClr val="bg1"/>
                </a:solidFill>
                <a:latin typeface="Courier New" panose="02070309020205020404" pitchFamily="49" charset="0"/>
                <a:cs typeface="Courier New" panose="02070309020205020404" pitchFamily="49" charset="0"/>
              </a:rPr>
              <a:t>	</a:t>
            </a:r>
            <a:r>
              <a:rPr lang="en-US" dirty="0" err="1">
                <a:solidFill>
                  <a:schemeClr val="bg1"/>
                </a:solidFill>
                <a:latin typeface="Courier New" panose="02070309020205020404" pitchFamily="49" charset="0"/>
                <a:cs typeface="Courier New" panose="02070309020205020404" pitchFamily="49" charset="0"/>
              </a:rPr>
              <a:t>podivej</a:t>
            </a:r>
            <a:r>
              <a:rPr lang="en-US" dirty="0">
                <a:solidFill>
                  <a:schemeClr val="bg1"/>
                </a:solidFill>
                <a:latin typeface="Courier New" panose="02070309020205020404" pitchFamily="49" charset="0"/>
                <a:cs typeface="Courier New" panose="02070309020205020404" pitchFamily="49" charset="0"/>
              </a:rPr>
              <a:t> se </a:t>
            </a:r>
            <a:r>
              <a:rPr lang="en-US" dirty="0" err="1">
                <a:solidFill>
                  <a:schemeClr val="bg1"/>
                </a:solidFill>
                <a:latin typeface="Courier New" panose="02070309020205020404" pitchFamily="49" charset="0"/>
                <a:cs typeface="Courier New" panose="02070309020205020404" pitchFamily="49" charset="0"/>
              </a:rPr>
              <a:t>na</a:t>
            </a:r>
            <a:r>
              <a:rPr lang="en-US" dirty="0">
                <a:solidFill>
                  <a:schemeClr val="bg1"/>
                </a:solidFill>
                <a:latin typeface="Courier New" panose="02070309020205020404" pitchFamily="49" charset="0"/>
                <a:cs typeface="Courier New" panose="02070309020205020404" pitchFamily="49" charset="0"/>
              </a:rPr>
              <a:t> me!</a:t>
            </a:r>
            <a:endParaRPr lang="ru-RU" dirty="0">
              <a:solidFill>
                <a:schemeClr val="bg1"/>
              </a:solidFill>
              <a:latin typeface="Courier New" panose="02070309020205020404" pitchFamily="49" charset="0"/>
              <a:cs typeface="Courier New" panose="02070309020205020404" pitchFamily="49" charset="0"/>
            </a:endParaRPr>
          </a:p>
          <a:p>
            <a:r>
              <a:rPr lang="en-US" dirty="0">
                <a:solidFill>
                  <a:schemeClr val="bg1"/>
                </a:solidFill>
                <a:latin typeface="Courier New" panose="02070309020205020404" pitchFamily="49" charset="0"/>
                <a:cs typeface="Courier New" panose="02070309020205020404" pitchFamily="49" charset="0"/>
              </a:rPr>
              <a:t>&lt;/a&gt; </a:t>
            </a:r>
          </a:p>
        </p:txBody>
      </p:sp>
      <p:sp>
        <p:nvSpPr>
          <p:cNvPr id="12" name="Rectangle 11">
            <a:extLst>
              <a:ext uri="{FF2B5EF4-FFF2-40B4-BE49-F238E27FC236}">
                <a16:creationId xmlns:a16="http://schemas.microsoft.com/office/drawing/2014/main" xmlns="" id="{4FB02CA9-1BD0-4E09-9A32-D3EE6CD1FB11}"/>
              </a:ext>
            </a:extLst>
          </p:cNvPr>
          <p:cNvSpPr/>
          <p:nvPr/>
        </p:nvSpPr>
        <p:spPr>
          <a:xfrm>
            <a:off x="3584431" y="4170745"/>
            <a:ext cx="2015295" cy="400110"/>
          </a:xfrm>
          <a:prstGeom prst="rect">
            <a:avLst/>
          </a:prstGeom>
        </p:spPr>
        <p:txBody>
          <a:bodyPr wrap="none">
            <a:spAutoFit/>
          </a:bodyPr>
          <a:lstStyle/>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Realizace útoku: </a:t>
            </a:r>
            <a:endPar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pic>
        <p:nvPicPr>
          <p:cNvPr id="17" name="Picture 16">
            <a:extLst>
              <a:ext uri="{FF2B5EF4-FFF2-40B4-BE49-F238E27FC236}">
                <a16:creationId xmlns:a16="http://schemas.microsoft.com/office/drawing/2014/main" xmlns="" id="{1CC45D98-3A72-4155-8408-558FB05E574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7642" t="12635" r="36667" b="24678"/>
          <a:stretch/>
        </p:blipFill>
        <p:spPr>
          <a:xfrm>
            <a:off x="2039297" y="4339928"/>
            <a:ext cx="978670" cy="1718926"/>
          </a:xfrm>
          <a:prstGeom prst="rect">
            <a:avLst/>
          </a:prstGeom>
        </p:spPr>
      </p:pic>
      <p:sp>
        <p:nvSpPr>
          <p:cNvPr id="20" name="Rectangle 19">
            <a:extLst>
              <a:ext uri="{FF2B5EF4-FFF2-40B4-BE49-F238E27FC236}">
                <a16:creationId xmlns:a16="http://schemas.microsoft.com/office/drawing/2014/main" xmlns="" id="{2CA273F7-A557-47A3-A426-68AC82B0F4DF}"/>
              </a:ext>
            </a:extLst>
          </p:cNvPr>
          <p:cNvSpPr/>
          <p:nvPr/>
        </p:nvSpPr>
        <p:spPr>
          <a:xfrm>
            <a:off x="3524478" y="1677622"/>
            <a:ext cx="2075248" cy="400110"/>
          </a:xfrm>
          <a:prstGeom prst="rect">
            <a:avLst/>
          </a:prstGeom>
        </p:spPr>
        <p:txBody>
          <a:bodyPr wrap="none">
            <a:spAutoFit/>
          </a:bodyPr>
          <a:lstStyle/>
          <a:p>
            <a:r>
              <a:rPr lang="cs-CZ" sz="2000" dirty="0">
                <a:solidFill>
                  <a:schemeClr val="bg1"/>
                </a:solidFill>
                <a:latin typeface="Candara" panose="020E0502030303020204" pitchFamily="34" charset="0"/>
                <a:ea typeface="Verdana" panose="020B0604030504040204" pitchFamily="34" charset="0"/>
                <a:cs typeface="Verdana" panose="020B0604030504040204" pitchFamily="34" charset="0"/>
              </a:rPr>
              <a:t>Webová aplikace:</a:t>
            </a:r>
            <a:endParaRPr lang="en-US" sz="2000" dirty="0">
              <a:solidFill>
                <a:schemeClr val="bg1"/>
              </a:solidFill>
              <a:latin typeface="Candara" panose="020E0502030303020204" pitchFamily="34" charset="0"/>
              <a:ea typeface="Verdana" panose="020B0604030504040204" pitchFamily="34" charset="0"/>
              <a:cs typeface="Verdana" panose="020B0604030504040204" pitchFamily="34" charset="0"/>
            </a:endParaRPr>
          </a:p>
        </p:txBody>
      </p:sp>
      <p:pic>
        <p:nvPicPr>
          <p:cNvPr id="3" name="Picture 2">
            <a:extLst>
              <a:ext uri="{FF2B5EF4-FFF2-40B4-BE49-F238E27FC236}">
                <a16:creationId xmlns:a16="http://schemas.microsoft.com/office/drawing/2014/main" xmlns="" id="{B2E945F2-EA68-4DE7-9A8A-A40CC517EDD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40466" y="1725895"/>
            <a:ext cx="1483894" cy="1483894"/>
          </a:xfrm>
          <a:prstGeom prst="rect">
            <a:avLst/>
          </a:prstGeom>
        </p:spPr>
      </p:pic>
      <p:sp>
        <p:nvSpPr>
          <p:cNvPr id="13" name="Rectangle 12">
            <a:extLst>
              <a:ext uri="{FF2B5EF4-FFF2-40B4-BE49-F238E27FC236}">
                <a16:creationId xmlns:a16="http://schemas.microsoft.com/office/drawing/2014/main" xmlns="" id="{442F7648-20FA-443B-AE4E-ECD4DB9E09E0}"/>
              </a:ext>
            </a:extLst>
          </p:cNvPr>
          <p:cNvSpPr/>
          <p:nvPr/>
        </p:nvSpPr>
        <p:spPr>
          <a:xfrm>
            <a:off x="3198033" y="4559295"/>
            <a:ext cx="8334905" cy="388696"/>
          </a:xfrm>
          <a:prstGeom prst="rect">
            <a:avLst/>
          </a:prstGeom>
        </p:spPr>
        <p:txBody>
          <a:bodyPr wrap="square">
            <a:spAutoFit/>
          </a:bodyPr>
          <a:lstStyle/>
          <a:p>
            <a:pPr marL="342900" marR="0">
              <a:lnSpc>
                <a:spcPct val="107000"/>
              </a:lnSpc>
              <a:spcBef>
                <a:spcPts val="0"/>
              </a:spcBef>
              <a:spcAft>
                <a:spcPts val="0"/>
              </a:spcAft>
            </a:pPr>
            <a:r>
              <a:rPr lang="cs-CZ" dirty="0">
                <a:solidFill>
                  <a:schemeClr val="bg1"/>
                </a:solidFill>
                <a:latin typeface="Calibri" panose="020F0502020204030204" pitchFamily="34" charset="0"/>
                <a:ea typeface="LinLibertine"/>
                <a:cs typeface="LinLibertine"/>
              </a:rPr>
              <a:t>Útočník odešle</a:t>
            </a:r>
            <a:r>
              <a:rPr lang="ru-RU" dirty="0">
                <a:solidFill>
                  <a:schemeClr val="bg1"/>
                </a:solidFill>
                <a:latin typeface="Calibri" panose="020F0502020204030204" pitchFamily="34" charset="0"/>
                <a:ea typeface="LinLibertine"/>
                <a:cs typeface="LinLibertine"/>
              </a:rPr>
              <a:t> </a:t>
            </a:r>
            <a:r>
              <a:rPr lang="en-US" u="sng" dirty="0">
                <a:solidFill>
                  <a:schemeClr val="bg1"/>
                </a:solidFill>
                <a:latin typeface="AnonymousPro"/>
                <a:ea typeface="Calibri" panose="020F0502020204030204" pitchFamily="34" charset="0"/>
                <a:cs typeface="AnonymousPro"/>
              </a:rPr>
              <a:t>http://host/page.php?par=123%26</a:t>
            </a:r>
            <a:r>
              <a:rPr lang="en-US" b="1" u="sng" dirty="0">
                <a:solidFill>
                  <a:srgbClr val="FF0027"/>
                </a:solidFill>
                <a:latin typeface="AnonymousPro"/>
                <a:ea typeface="Calibri" panose="020F0502020204030204" pitchFamily="34" charset="0"/>
                <a:cs typeface="AnonymousPro"/>
              </a:rPr>
              <a:t>action=edit</a:t>
            </a:r>
            <a:endParaRPr lang="en-US" b="1" dirty="0">
              <a:solidFill>
                <a:srgbClr val="FF0027"/>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Rectangle 15">
            <a:extLst>
              <a:ext uri="{FF2B5EF4-FFF2-40B4-BE49-F238E27FC236}">
                <a16:creationId xmlns:a16="http://schemas.microsoft.com/office/drawing/2014/main" xmlns="" id="{FAF9D017-1F61-4F71-B764-319BD22BA361}"/>
              </a:ext>
            </a:extLst>
          </p:cNvPr>
          <p:cNvSpPr/>
          <p:nvPr/>
        </p:nvSpPr>
        <p:spPr>
          <a:xfrm>
            <a:off x="3921315" y="5314436"/>
            <a:ext cx="8117307" cy="646331"/>
          </a:xfrm>
          <a:prstGeom prst="rect">
            <a:avLst/>
          </a:prstGeom>
        </p:spPr>
        <p:txBody>
          <a:bodyPr wrap="square">
            <a:spAutoFit/>
          </a:bodyPr>
          <a:lstStyle/>
          <a:p>
            <a:r>
              <a:rPr lang="en-US" dirty="0">
                <a:solidFill>
                  <a:schemeClr val="bg1"/>
                </a:solidFill>
                <a:latin typeface="Courier New" panose="02070309020205020404" pitchFamily="49" charset="0"/>
                <a:ea typeface="Calibri" panose="020F0502020204030204" pitchFamily="34" charset="0"/>
                <a:cs typeface="Courier New" panose="02070309020205020404" pitchFamily="49" charset="0"/>
              </a:rPr>
              <a:t>&lt;a</a:t>
            </a:r>
            <a:r>
              <a:rPr lang="cs-CZ" dirty="0">
                <a:solidFill>
                  <a:schemeClr val="bg1"/>
                </a:solidFill>
                <a:latin typeface="Courier New" panose="02070309020205020404" pitchFamily="49" charset="0"/>
                <a:ea typeface="Calibri" panose="020F0502020204030204" pitchFamily="34" charset="0"/>
                <a:cs typeface="Courier New" panose="02070309020205020404" pitchFamily="49" charset="0"/>
              </a:rPr>
              <a:t> </a:t>
            </a:r>
            <a:r>
              <a:rPr lang="en-US" dirty="0" err="1">
                <a:solidFill>
                  <a:schemeClr val="bg1"/>
                </a:solidFill>
                <a:latin typeface="Courier New" panose="02070309020205020404" pitchFamily="49" charset="0"/>
                <a:ea typeface="Calibri" panose="020F0502020204030204" pitchFamily="34" charset="0"/>
                <a:cs typeface="Courier New" panose="02070309020205020404" pitchFamily="49" charset="0"/>
              </a:rPr>
              <a:t>href</a:t>
            </a:r>
            <a:r>
              <a:rPr lang="en-US" dirty="0">
                <a:solidFill>
                  <a:schemeClr val="bg1"/>
                </a:solidFill>
                <a:latin typeface="Courier New" panose="02070309020205020404" pitchFamily="49" charset="0"/>
                <a:ea typeface="Calibri" panose="020F0502020204030204" pitchFamily="34" charset="0"/>
                <a:cs typeface="Courier New" panose="02070309020205020404" pitchFamily="49" charset="0"/>
              </a:rPr>
              <a:t>=”/</a:t>
            </a:r>
            <a:r>
              <a:rPr lang="en-US" dirty="0" err="1">
                <a:solidFill>
                  <a:schemeClr val="bg1"/>
                </a:solidFill>
                <a:latin typeface="AnonymousPro"/>
              </a:rPr>
              <a:t>page</a:t>
            </a:r>
            <a:r>
              <a:rPr lang="en-US" dirty="0" err="1">
                <a:solidFill>
                  <a:schemeClr val="bg1"/>
                </a:solidFill>
                <a:latin typeface="Courier New" panose="02070309020205020404" pitchFamily="49" charset="0"/>
                <a:ea typeface="Calibri" panose="020F0502020204030204" pitchFamily="34" charset="0"/>
                <a:cs typeface="Courier New" panose="02070309020205020404" pitchFamily="49" charset="0"/>
              </a:rPr>
              <a:t>.php?action</a:t>
            </a:r>
            <a:r>
              <a:rPr lang="en-US" dirty="0">
                <a:solidFill>
                  <a:schemeClr val="bg1"/>
                </a:solidFill>
                <a:latin typeface="Courier New" panose="02070309020205020404" pitchFamily="49" charset="0"/>
                <a:ea typeface="Calibri" panose="020F0502020204030204" pitchFamily="34" charset="0"/>
                <a:cs typeface="Courier New" panose="02070309020205020404" pitchFamily="49" charset="0"/>
              </a:rPr>
              <a:t>=</a:t>
            </a:r>
            <a:r>
              <a:rPr lang="en-US" dirty="0" err="1">
                <a:solidFill>
                  <a:schemeClr val="bg1"/>
                </a:solidFill>
                <a:latin typeface="Courier New" panose="02070309020205020404" pitchFamily="49" charset="0"/>
                <a:ea typeface="Calibri" panose="020F0502020204030204" pitchFamily="34" charset="0"/>
                <a:cs typeface="Courier New" panose="02070309020205020404" pitchFamily="49" charset="0"/>
              </a:rPr>
              <a:t>view&amp;par</a:t>
            </a:r>
            <a:r>
              <a:rPr lang="en-US" dirty="0">
                <a:solidFill>
                  <a:schemeClr val="bg1"/>
                </a:solidFill>
                <a:latin typeface="Courier New" panose="02070309020205020404" pitchFamily="49" charset="0"/>
                <a:ea typeface="Calibri" panose="020F0502020204030204" pitchFamily="34" charset="0"/>
                <a:cs typeface="Courier New" panose="02070309020205020404" pitchFamily="49" charset="0"/>
              </a:rPr>
              <a:t>=123&amp;amp;action=</a:t>
            </a:r>
            <a:r>
              <a:rPr lang="en-US" b="1" dirty="0">
                <a:solidFill>
                  <a:srgbClr val="FF0027"/>
                </a:solidFill>
                <a:latin typeface="Courier New" panose="02070309020205020404" pitchFamily="49" charset="0"/>
                <a:ea typeface="Calibri" panose="020F0502020204030204" pitchFamily="34" charset="0"/>
                <a:cs typeface="Courier New" panose="02070309020205020404" pitchFamily="49" charset="0"/>
              </a:rPr>
              <a:t>edit</a:t>
            </a:r>
            <a:r>
              <a:rPr lang="en-US" dirty="0">
                <a:solidFill>
                  <a:schemeClr val="bg1"/>
                </a:solidFill>
                <a:latin typeface="Courier New" panose="02070309020205020404" pitchFamily="49" charset="0"/>
                <a:ea typeface="Calibri" panose="020F0502020204030204" pitchFamily="34" charset="0"/>
                <a:cs typeface="Courier New" panose="02070309020205020404" pitchFamily="49" charset="0"/>
              </a:rPr>
              <a:t>”&gt;</a:t>
            </a:r>
            <a:r>
              <a:rPr lang="cs-CZ" dirty="0">
                <a:solidFill>
                  <a:schemeClr val="bg1"/>
                </a:solidFill>
                <a:latin typeface="Courier New" panose="02070309020205020404" pitchFamily="49" charset="0"/>
                <a:ea typeface="Calibri" panose="020F0502020204030204" pitchFamily="34" charset="0"/>
                <a:cs typeface="Courier New" panose="02070309020205020404" pitchFamily="49" charset="0"/>
              </a:rPr>
              <a:t> </a:t>
            </a:r>
            <a:r>
              <a:rPr lang="en-US" dirty="0" err="1">
                <a:solidFill>
                  <a:schemeClr val="bg1"/>
                </a:solidFill>
                <a:latin typeface="Courier New" panose="02070309020205020404" pitchFamily="49" charset="0"/>
                <a:cs typeface="Courier New" panose="02070309020205020404" pitchFamily="49" charset="0"/>
              </a:rPr>
              <a:t>podivej</a:t>
            </a:r>
            <a:r>
              <a:rPr lang="en-US" dirty="0">
                <a:solidFill>
                  <a:schemeClr val="bg1"/>
                </a:solidFill>
                <a:latin typeface="Courier New" panose="02070309020205020404" pitchFamily="49" charset="0"/>
                <a:cs typeface="Courier New" panose="02070309020205020404" pitchFamily="49" charset="0"/>
              </a:rPr>
              <a:t> se </a:t>
            </a:r>
            <a:r>
              <a:rPr lang="en-US" dirty="0" err="1">
                <a:solidFill>
                  <a:schemeClr val="bg1"/>
                </a:solidFill>
                <a:latin typeface="Courier New" panose="02070309020205020404" pitchFamily="49" charset="0"/>
                <a:cs typeface="Courier New" panose="02070309020205020404" pitchFamily="49" charset="0"/>
              </a:rPr>
              <a:t>na</a:t>
            </a:r>
            <a:r>
              <a:rPr lang="en-US" dirty="0">
                <a:solidFill>
                  <a:schemeClr val="bg1"/>
                </a:solidFill>
                <a:latin typeface="Courier New" panose="02070309020205020404" pitchFamily="49" charset="0"/>
                <a:cs typeface="Courier New" panose="02070309020205020404" pitchFamily="49" charset="0"/>
              </a:rPr>
              <a:t> me!</a:t>
            </a:r>
            <a:r>
              <a:rPr lang="en-US" dirty="0">
                <a:solidFill>
                  <a:schemeClr val="bg1"/>
                </a:solidFill>
                <a:latin typeface="Courier New" panose="02070309020205020404" pitchFamily="49" charset="0"/>
                <a:ea typeface="Calibri" panose="020F0502020204030204" pitchFamily="34" charset="0"/>
                <a:cs typeface="Courier New" panose="02070309020205020404" pitchFamily="49" charset="0"/>
              </a:rPr>
              <a:t>&lt;/a&gt;</a:t>
            </a:r>
          </a:p>
        </p:txBody>
      </p:sp>
      <p:sp>
        <p:nvSpPr>
          <p:cNvPr id="18" name="Rectangle 17">
            <a:extLst>
              <a:ext uri="{FF2B5EF4-FFF2-40B4-BE49-F238E27FC236}">
                <a16:creationId xmlns:a16="http://schemas.microsoft.com/office/drawing/2014/main" xmlns="" id="{CA91B886-27C1-4474-AB9C-D93A323CDA7D}"/>
              </a:ext>
            </a:extLst>
          </p:cNvPr>
          <p:cNvSpPr/>
          <p:nvPr/>
        </p:nvSpPr>
        <p:spPr>
          <a:xfrm>
            <a:off x="3584431" y="5014725"/>
            <a:ext cx="2633285" cy="369332"/>
          </a:xfrm>
          <a:prstGeom prst="rect">
            <a:avLst/>
          </a:prstGeom>
        </p:spPr>
        <p:txBody>
          <a:bodyPr wrap="none">
            <a:spAutoFit/>
          </a:bodyPr>
          <a:lstStyle/>
          <a:p>
            <a:r>
              <a:rPr lang="cs-CZ" dirty="0">
                <a:solidFill>
                  <a:schemeClr val="bg1"/>
                </a:solidFill>
                <a:latin typeface="AnonymousPro"/>
                <a:ea typeface="Calibri" panose="020F0502020204030204" pitchFamily="34" charset="0"/>
                <a:cs typeface="AnonymousPro"/>
              </a:rPr>
              <a:t>Zpráva </a:t>
            </a:r>
            <a:r>
              <a:rPr lang="en-US" dirty="0" err="1">
                <a:solidFill>
                  <a:schemeClr val="bg1"/>
                </a:solidFill>
                <a:latin typeface="AnonymousPro"/>
                <a:ea typeface="Calibri" panose="020F0502020204030204" pitchFamily="34" charset="0"/>
                <a:cs typeface="AnonymousPro"/>
              </a:rPr>
              <a:t>bude</a:t>
            </a:r>
            <a:r>
              <a:rPr lang="en-US" dirty="0">
                <a:solidFill>
                  <a:schemeClr val="bg1"/>
                </a:solidFill>
                <a:latin typeface="AnonymousPro"/>
                <a:ea typeface="Calibri" panose="020F0502020204030204" pitchFamily="34" charset="0"/>
                <a:cs typeface="AnonymousPro"/>
              </a:rPr>
              <a:t> </a:t>
            </a:r>
            <a:r>
              <a:rPr lang="en-US" dirty="0" err="1">
                <a:solidFill>
                  <a:schemeClr val="bg1"/>
                </a:solidFill>
                <a:latin typeface="AnonymousPro"/>
                <a:ea typeface="Calibri" panose="020F0502020204030204" pitchFamily="34" charset="0"/>
                <a:cs typeface="AnonymousPro"/>
              </a:rPr>
              <a:t>změněn</a:t>
            </a:r>
            <a:r>
              <a:rPr lang="cs-CZ" dirty="0">
                <a:solidFill>
                  <a:schemeClr val="bg1"/>
                </a:solidFill>
                <a:latin typeface="AnonymousPro"/>
                <a:ea typeface="Calibri" panose="020F0502020204030204" pitchFamily="34" charset="0"/>
                <a:cs typeface="AnonymousPro"/>
              </a:rPr>
              <a:t>á</a:t>
            </a:r>
            <a:r>
              <a:rPr lang="en-US" dirty="0">
                <a:solidFill>
                  <a:schemeClr val="bg1"/>
                </a:solidFill>
                <a:latin typeface="AnonymousPro"/>
                <a:ea typeface="Calibri" panose="020F0502020204030204" pitchFamily="34" charset="0"/>
                <a:cs typeface="AnonymousPro"/>
              </a:rPr>
              <a:t> </a:t>
            </a:r>
            <a:r>
              <a:rPr lang="en-US" dirty="0" err="1">
                <a:solidFill>
                  <a:schemeClr val="bg1"/>
                </a:solidFill>
                <a:latin typeface="AnonymousPro"/>
                <a:ea typeface="Calibri" panose="020F0502020204030204" pitchFamily="34" charset="0"/>
                <a:cs typeface="AnonymousPro"/>
              </a:rPr>
              <a:t>na</a:t>
            </a:r>
            <a:r>
              <a:rPr lang="cs-CZ" dirty="0">
                <a:solidFill>
                  <a:schemeClr val="bg1"/>
                </a:solidFill>
                <a:latin typeface="AnonymousPro"/>
                <a:ea typeface="Calibri" panose="020F0502020204030204" pitchFamily="34" charset="0"/>
                <a:cs typeface="AnonymousPro"/>
              </a:rPr>
              <a:t>:</a:t>
            </a:r>
            <a:endParaRPr lang="en-US" dirty="0">
              <a:solidFill>
                <a:schemeClr val="bg1"/>
              </a:solidFill>
            </a:endParaRPr>
          </a:p>
        </p:txBody>
      </p:sp>
      <p:sp>
        <p:nvSpPr>
          <p:cNvPr id="22" name="Rectangle 21">
            <a:extLst>
              <a:ext uri="{FF2B5EF4-FFF2-40B4-BE49-F238E27FC236}">
                <a16:creationId xmlns:a16="http://schemas.microsoft.com/office/drawing/2014/main" xmlns="" id="{0BEB6338-4BEF-4473-AD67-66BE860E1605}"/>
              </a:ext>
            </a:extLst>
          </p:cNvPr>
          <p:cNvSpPr/>
          <p:nvPr/>
        </p:nvSpPr>
        <p:spPr>
          <a:xfrm>
            <a:off x="3584431" y="5960767"/>
            <a:ext cx="6799938" cy="369332"/>
          </a:xfrm>
          <a:prstGeom prst="rect">
            <a:avLst/>
          </a:prstGeom>
        </p:spPr>
        <p:txBody>
          <a:bodyPr wrap="none">
            <a:spAutoFit/>
          </a:bodyPr>
          <a:lstStyle/>
          <a:p>
            <a:r>
              <a:rPr lang="cs-CZ" dirty="0">
                <a:solidFill>
                  <a:schemeClr val="bg1"/>
                </a:solidFill>
                <a:latin typeface="AnonymousPro"/>
              </a:rPr>
              <a:t>Výsledek: Webová služba přejde do stavu editování namísto prohlížení </a:t>
            </a:r>
            <a:endParaRPr lang="en-US" dirty="0">
              <a:solidFill>
                <a:schemeClr val="bg1"/>
              </a:solidFill>
              <a:latin typeface="AnonymousPro"/>
            </a:endParaRPr>
          </a:p>
        </p:txBody>
      </p:sp>
      <p:cxnSp>
        <p:nvCxnSpPr>
          <p:cNvPr id="23" name="Straight Connector 22">
            <a:extLst>
              <a:ext uri="{FF2B5EF4-FFF2-40B4-BE49-F238E27FC236}">
                <a16:creationId xmlns:a16="http://schemas.microsoft.com/office/drawing/2014/main" xmlns="" id="{29EB52B7-EE08-4AA3-A62F-EC61F7300EEF}"/>
              </a:ext>
            </a:extLst>
          </p:cNvPr>
          <p:cNvCxnSpPr>
            <a:cxnSpLocks/>
          </p:cNvCxnSpPr>
          <p:nvPr/>
        </p:nvCxnSpPr>
        <p:spPr>
          <a:xfrm>
            <a:off x="3362456" y="1677622"/>
            <a:ext cx="0" cy="1708215"/>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cxnSp>
        <p:nvCxnSpPr>
          <p:cNvPr id="25" name="Straight Connector 24">
            <a:extLst>
              <a:ext uri="{FF2B5EF4-FFF2-40B4-BE49-F238E27FC236}">
                <a16:creationId xmlns:a16="http://schemas.microsoft.com/office/drawing/2014/main" xmlns="" id="{6C8B5C6C-B7CC-4377-B6CA-491396A08290}"/>
              </a:ext>
            </a:extLst>
          </p:cNvPr>
          <p:cNvCxnSpPr>
            <a:cxnSpLocks/>
          </p:cNvCxnSpPr>
          <p:nvPr/>
        </p:nvCxnSpPr>
        <p:spPr>
          <a:xfrm>
            <a:off x="3356801" y="4229021"/>
            <a:ext cx="0" cy="2101078"/>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145510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4758</TotalTime>
  <Words>1310</Words>
  <Application>Microsoft Office PowerPoint</Application>
  <PresentationFormat>Širokoúhlá obrazovka</PresentationFormat>
  <Paragraphs>187</Paragraphs>
  <Slides>16</Slides>
  <Notes>10</Notes>
  <HiddenSlides>0</HiddenSlides>
  <MMClips>0</MMClips>
  <ScaleCrop>false</ScaleCrop>
  <HeadingPairs>
    <vt:vector size="6" baseType="variant">
      <vt:variant>
        <vt:lpstr>Použitá písma</vt:lpstr>
      </vt:variant>
      <vt:variant>
        <vt:i4>12</vt:i4>
      </vt:variant>
      <vt:variant>
        <vt:lpstr>Motiv</vt:lpstr>
      </vt:variant>
      <vt:variant>
        <vt:i4>1</vt:i4>
      </vt:variant>
      <vt:variant>
        <vt:lpstr>Nadpisy snímků</vt:lpstr>
      </vt:variant>
      <vt:variant>
        <vt:i4>16</vt:i4>
      </vt:variant>
    </vt:vector>
  </HeadingPairs>
  <TitlesOfParts>
    <vt:vector size="29" baseType="lpstr">
      <vt:lpstr>Arial Unicode MS</vt:lpstr>
      <vt:lpstr>AnonymousPro</vt:lpstr>
      <vt:lpstr>Arial</vt:lpstr>
      <vt:lpstr>Calibri</vt:lpstr>
      <vt:lpstr>Calibri Light</vt:lpstr>
      <vt:lpstr>Candara</vt:lpstr>
      <vt:lpstr>Clinica Pro</vt:lpstr>
      <vt:lpstr>Courier New</vt:lpstr>
      <vt:lpstr>Eras Bold ITC</vt:lpstr>
      <vt:lpstr>LinLibertine</vt:lpstr>
      <vt:lpstr>Times New Roman</vt:lpstr>
      <vt:lpstr>Verdana</vt:lpstr>
      <vt:lpstr>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Yehor Safonov</dc:creator>
  <cp:lastModifiedBy>student</cp:lastModifiedBy>
  <cp:revision>196</cp:revision>
  <dcterms:created xsi:type="dcterms:W3CDTF">2017-03-27T15:29:33Z</dcterms:created>
  <dcterms:modified xsi:type="dcterms:W3CDTF">2017-12-05T09:21:31Z</dcterms:modified>
</cp:coreProperties>
</file>